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Montserrat"/>
      <p:regular r:id="rId54"/>
      <p:bold r:id="rId55"/>
      <p:italic r:id="rId56"/>
      <p:boldItalic r:id="rId57"/>
    </p:embeddedFont>
    <p:embeddedFont>
      <p:font typeface="Lato"/>
      <p:regular r:id="rId58"/>
      <p:bold r:id="rId59"/>
      <p:italic r:id="rId60"/>
      <p:boldItalic r:id="rId61"/>
    </p:embeddedFont>
    <p:embeddedFont>
      <p:font typeface="Comfortaa"/>
      <p:regular r:id="rId62"/>
      <p:bold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Will Simpson"/>
  <p:cmAuthor clrIdx="1" id="1" initials="" lastIdx="5" name="Paul Hunki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Comfortaa-regular.fntdata"/><Relationship Id="rId61" Type="http://schemas.openxmlformats.org/officeDocument/2006/relationships/font" Target="fonts/Lato-boldItalic.fntdata"/><Relationship Id="rId20" Type="http://schemas.openxmlformats.org/officeDocument/2006/relationships/slide" Target="slides/slide14.xml"/><Relationship Id="rId63" Type="http://schemas.openxmlformats.org/officeDocument/2006/relationships/font" Target="fonts/Comfortaa-bold.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ato-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Montserrat-bold.fntdata"/><Relationship Id="rId10" Type="http://schemas.openxmlformats.org/officeDocument/2006/relationships/slide" Target="slides/slide4.xml"/><Relationship Id="rId54" Type="http://schemas.openxmlformats.org/officeDocument/2006/relationships/font" Target="fonts/Montserrat-regular.fntdata"/><Relationship Id="rId13" Type="http://schemas.openxmlformats.org/officeDocument/2006/relationships/slide" Target="slides/slide7.xml"/><Relationship Id="rId57" Type="http://schemas.openxmlformats.org/officeDocument/2006/relationships/font" Target="fonts/Montserrat-boldItalic.fntdata"/><Relationship Id="rId12" Type="http://schemas.openxmlformats.org/officeDocument/2006/relationships/slide" Target="slides/slide6.xml"/><Relationship Id="rId56" Type="http://schemas.openxmlformats.org/officeDocument/2006/relationships/font" Target="fonts/Montserrat-italic.fntdata"/><Relationship Id="rId15" Type="http://schemas.openxmlformats.org/officeDocument/2006/relationships/slide" Target="slides/slide9.xml"/><Relationship Id="rId59" Type="http://schemas.openxmlformats.org/officeDocument/2006/relationships/font" Target="fonts/Lato-bold.fntdata"/><Relationship Id="rId14" Type="http://schemas.openxmlformats.org/officeDocument/2006/relationships/slide" Target="slides/slide8.xml"/><Relationship Id="rId58" Type="http://schemas.openxmlformats.org/officeDocument/2006/relationships/font" Target="fonts/Lat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6-27T13:54:15.258">
    <p:pos x="6000" y="0"/>
    <p:text>On your upwork bids, do you put a crazy low figure and then talk actual price when you get the interview? Thats an interesting technique Ive not utilized before. Im looking forward to hearing more about your experiences with this.
Just as a safety thing for corporate, if this is the method we are discussing we should make sure and disclaim that this is one of many approaches one can take in regards to bidding, and everyone needs to identify what works best for their own businesses.</p:text>
  </p:cm>
  <p:cm authorId="1" idx="1" dt="2021-06-27T13:50:23.891">
    <p:pos x="6000" y="0"/>
    <p:text>I absolutely do that.</p:text>
  </p:cm>
  <p:cm authorId="1" idx="2" dt="2021-06-27T13:54:15.258">
    <p:pos x="6000" y="0"/>
    <p:text>(but yeah noted.)</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1-06-27T14:45:33.256">
    <p:pos x="6000" y="0"/>
    <p:text>For additional thoughts on this topic, perhaps we can discuss how you know what to charge, how did that evolve for you as you began? I liked the anecdote you shared about a friend working somewhere in asia I believe it was and charged crazy low prices and you told him to up it to $50 or something and it worked like a charm. That kind of thing is super relatable and gives people confidence in stretching their imagination and confidence in their worth.
One of my methods is to look at fellow designers on Upwork who are top rated and making $$$ and see how they present themselves/their portfolio and see who Im at a skill level match with and what rate they charge.</p:text>
  </p:cm>
  <p:cm authorId="1" idx="3" dt="2021-06-27T14:45:33.256">
    <p:pos x="6000" y="0"/>
    <p:text>Oh yeah, true. I'll tell that story (briefly).</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1-06-27T14:24:26.799">
    <p:pos x="6000" y="0"/>
    <p:text>Im loving this content, super interested in hearing more. This is such a difficult topic for many freelancers and this kind of logic helps move the mark.</p:text>
  </p:cm>
  <p:cm authorId="1" idx="4" dt="2021-06-27T14:24:26.799">
    <p:pos x="6000" y="0"/>
    <p:text>It was a real head-explodes moment when someone else told me this. Makes so much sense but it's not intuitive.</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5" dt="2021-06-27T18:43:03.428">
    <p:pos x="817" y="987"/>
    <p:text>Too unethical?</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going to talk about honing your proposals and winning interviews.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e1960a85a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e1960a85a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a 1000-fold increase in payment.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e01101dae2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e01101dae2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2341472e1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2341472e1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e1960a85a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e1960a85a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“Being a good developer” is table stakes.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e2341472e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e2341472e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let’s go back to the original attempts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e19451bf4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e19451bf4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19451bf4f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19451bf4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e1960a85a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e1960a85a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e01101dae2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e01101dae2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e1960a85a1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e1960a85a1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most important tip, so I put it first. I realise this is … soft and fuzzy people skills stuff, which I absolutely did </a:t>
            </a:r>
            <a:r>
              <a:rPr i="1" lang="en"/>
              <a:t>not</a:t>
            </a:r>
            <a:r>
              <a:rPr lang="en"/>
              <a:t> get into computer science to deal with. I just wanted to sit in a corner and write some code and not talk to people.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the rewards from being able to communicate with people and connect with them, have paid off </a:t>
            </a:r>
            <a:r>
              <a:rPr i="1" lang="en"/>
              <a:t>so massively</a:t>
            </a:r>
            <a:r>
              <a:rPr lang="en"/>
              <a:t> over the years, it’s hard to overstate.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applies to both the proposal and interview stage, and also when you’re actually working.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e01101dae2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e01101dae2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this is what I’m going to cover. I’m going to take you through my background briefly, so you can see where I’m coming from. And I’ll talk a bit about the common mistakes in the proposal process I made early on, and the improvements I learned to make over time. Then I’ll talk a bit about interviewing, and how you should handle that. Then pricing, and briefly I’ll cover after the call. So the entire client project acquisition and execution pipeline, basically.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e2341472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e2341472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Like I’m sure many </a:t>
            </a:r>
            <a:r>
              <a:rPr lang="en"/>
              <a:t>people</a:t>
            </a:r>
            <a:r>
              <a:rPr lang="en"/>
              <a:t> watching this also did, I spent the pandemic marathoning the Office, for the first time in a very long time. And when I got to this episode (2x07), it stuck out to me a bit. Despite nominally being a comedy, it’s really got it pretty accurate here.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e1960a85a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e1960a85a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e26c342d36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e26c342d36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e1960a85a1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e1960a85a1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e2341472e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e2341472e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Advanced search filters are your friend!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e2341472e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e2341472e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These filters on the Upwork side are handy. Click left to right, look at the first page. Anything there? Great, take a closer look. If it’s fallen off the first page? TOO SLOW.</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e2341472e1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e2341472e1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e2341472e1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e2341472e1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e1960a85a1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e1960a85a1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Obviously there’s lots of methods for talking about price. But this works for me. Remember, at the proposal time, your main goal is to get them on a call. </a:t>
            </a:r>
            <a:r>
              <a:rPr i="1" lang="en"/>
              <a:t>That’s</a:t>
            </a:r>
            <a:r>
              <a:rPr lang="en"/>
              <a:t> where you talk about price. When the client is reading your proposal, they don’t know yet that you’re awesome and that you’ll make their life way better if they can afford you. You’re just another faceless entry in the proposal list, and you don’t want to give them a reason to trash your application. </a:t>
            </a:r>
            <a:r>
              <a:rPr lang="en">
                <a:solidFill>
                  <a:schemeClr val="dk1"/>
                </a:solidFill>
              </a:rPr>
              <a:t>I put a $5 bid on the proposal, clearly marked as TBD, and mention on Messages that we’ll discuss budget once I’ve got a better idea of the scope of the project. Is that unethical? I don’t think so, as long as it’s marked clearly as a placeholder.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go back to Michael Scott earlier, he didn’t lead with the high price he wanted. Nor should you. I talk about price </a:t>
            </a:r>
            <a:r>
              <a:rPr i="1" lang="en"/>
              <a:t>right at the end of a call</a:t>
            </a:r>
            <a:r>
              <a:rPr lang="en"/>
              <a:t>, if necessary saying things like “Well I want to hear all about the project first”.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Obviously this isn’t without risk. What if you do a whole call with them, and then at the end you ask for $10k and it turns out their budget is $100? That’s a waste of time. And yeah, that’s a risk, but it’s more than offset by being able to turn a $5k “hard budget” into twice that, just by being the one they really want to hire. Worst case, you wasted an hour.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if they say: “sorry but the budget really </a:t>
            </a:r>
            <a:r>
              <a:rPr i="1" lang="en"/>
              <a:t>is</a:t>
            </a:r>
            <a:r>
              <a:rPr lang="en"/>
              <a:t> 5k”. Have some fallbacks. Compromise on scope instead. “Well, how about if I do xyz for the 5k, and we leave abc till after launch as a phase 2?”.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(can’t win them all. But </a:t>
            </a:r>
            <a:r>
              <a:rPr lang="en"/>
              <a:t>you</a:t>
            </a:r>
            <a:r>
              <a:rPr lang="en"/>
              <a:t>’d be surprised how many you can)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e2341472e1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e2341472e1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Upwork UI makes it really hard to find the original posted budget. But here’s one past job of mine. Posted with a $1500 budget.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e1464f1b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e1464f1b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e2341472e1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e2341472e1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the eventual billables were $13.5k.</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e1960a85a1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e1960a85a1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e2341472e1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e2341472e1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High budget even by default. Looks like a startup -- ask about their VC status on the call, potentially plenty of </a:t>
            </a:r>
            <a:r>
              <a:rPr lang="en"/>
              <a:t>wiggle</a:t>
            </a:r>
            <a:r>
              <a:rPr lang="en"/>
              <a:t> room in the budget</a:t>
            </a:r>
            <a:endParaRPr/>
          </a:p>
          <a:p>
            <a:pPr indent="-298450" lvl="0" marL="457200" rtl="0" algn="l">
              <a:spcBef>
                <a:spcPts val="0"/>
              </a:spcBef>
              <a:spcAft>
                <a:spcPts val="0"/>
              </a:spcAft>
              <a:buSzPts val="1100"/>
              <a:buChar char="-"/>
            </a:pPr>
            <a:r>
              <a:rPr lang="en"/>
              <a:t>Technical details but they want an architect. Suggests they don’t know exactly what they need yet.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e2341472e1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e2341472e1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$30 budget… but it’s for a </a:t>
            </a:r>
            <a:r>
              <a:rPr b="1" lang="en"/>
              <a:t>consultation</a:t>
            </a:r>
            <a:r>
              <a:rPr lang="en"/>
              <a:t>. Offer $100 for an hour consult. Then who are they going to talk to, to </a:t>
            </a:r>
            <a:r>
              <a:rPr lang="en"/>
              <a:t>build</a:t>
            </a:r>
            <a:r>
              <a:rPr lang="en"/>
              <a:t> the big system? You.</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e1960a85a1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e1960a85a1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e1960a85a1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e1960a85a1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e01101dae2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e01101dae2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e1960a85a1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e1960a85a1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e1960a85a1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e1960a85a1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e1960a85a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e1960a85a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{Tell story of guy in BKK}</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e19451bf4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e19451bf4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chemeClr val="dk1"/>
                </a:solidFill>
                <a:latin typeface="Lato"/>
                <a:ea typeface="Lato"/>
                <a:cs typeface="Lato"/>
                <a:sym typeface="Lato"/>
              </a:rPr>
              <a:t>(83 countries, now living in Lisbon, Portugal</a:t>
            </a:r>
            <a:r>
              <a:rPr lang="en" sz="1300">
                <a:solidFill>
                  <a:schemeClr val="lt1"/>
                </a:solidFill>
                <a:latin typeface="Lato"/>
                <a:ea typeface="Lato"/>
                <a:cs typeface="Lato"/>
                <a:sym typeface="Lato"/>
              </a:rPr>
              <a:t> </a:t>
            </a:r>
            <a:endParaRPr sz="1300">
              <a:solidFill>
                <a:schemeClr val="lt1"/>
              </a:solidFill>
              <a:latin typeface="Lato"/>
              <a:ea typeface="Lato"/>
              <a:cs typeface="Lato"/>
              <a:sym typeface="Lato"/>
            </a:endParaRPr>
          </a:p>
          <a:p>
            <a:pPr indent="0" lvl="0" marL="0" rtl="0" algn="l">
              <a:lnSpc>
                <a:spcPct val="115000"/>
              </a:lnSpc>
              <a:spcBef>
                <a:spcPts val="1200"/>
              </a:spcBef>
              <a:spcAft>
                <a:spcPts val="0"/>
              </a:spcAft>
              <a:buNone/>
            </a:pPr>
            <a:r>
              <a:t/>
            </a:r>
            <a:endParaRPr sz="1300">
              <a:solidFill>
                <a:schemeClr val="lt1"/>
              </a:solidFill>
              <a:latin typeface="Lato"/>
              <a:ea typeface="Lato"/>
              <a:cs typeface="Lato"/>
              <a:sym typeface="Lato"/>
            </a:endParaRPr>
          </a:p>
          <a:p>
            <a:pPr indent="0" lvl="0" marL="0" rtl="0" algn="l">
              <a:lnSpc>
                <a:spcPct val="115000"/>
              </a:lnSpc>
              <a:spcBef>
                <a:spcPts val="1200"/>
              </a:spcBef>
              <a:spcAft>
                <a:spcPts val="1200"/>
              </a:spcAft>
              <a:buNone/>
            </a:pPr>
            <a:r>
              <a:rPr lang="en"/>
              <a:t>Everywhere from Austria to Zanzibar</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e1960a85a1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e1960a85a1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down to psychology. I don’t quite understand it either, frankly. But I think it’s because when people are faced with a request for a very high hourly rate, they balk because they’re used to comparing hourly rates between people. It’s a very easy way to compare people. I had a client say “no I can’t pay you that, even I don’t get that per hour!”. No matter that he was on salary and so it’s not the same...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you ask for a lump sum people think of it in terms of buying “a thing”. It’s a different calculation. And who’s to say how much the thing costs? Well, that’s you, the </a:t>
            </a:r>
            <a:r>
              <a:rPr i="1" lang="en"/>
              <a:t>thing expert</a:t>
            </a:r>
            <a:r>
              <a:rPr lang="en"/>
              <a:t>. If you say it’s worth $5k, or $10k, or $50k… well, what, are they going to say that’s wrong?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the end result is, if I say: “To build the thing it’ll take a week and my rate is $150/hr”, they’ll balk. “But if I say: to build the thing it’ll be $10k lump”, they’re happy. Even though the lump is more!</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e2341472e1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e2341472e1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e2341472e1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e2341472e1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e2341472e1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e2341472e1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e2341472e1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e2341472e1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e2341472e1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e2341472e1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e1960a85a1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e1960a85a1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e2341472e1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e2341472e1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e19451bf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e19451bf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Please don’t call me a digital nomad though...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e2341472e1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e2341472e1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Please don’t call me a digital nomad though...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19451bf4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e19451bf4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days I mostly like to work with startups. It’s more flexible, and I find the projects most interesting when they’re in that … early stage startup flux. I do rather enjoy being able to contribute to the shape and direction of the product, which is easier to do at a startup, rather than a big-co.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I’ve worked with big companies too. For example, NASA used some open source distributed </a:t>
            </a:r>
            <a:r>
              <a:rPr lang="en"/>
              <a:t>rendering</a:t>
            </a:r>
            <a:r>
              <a:rPr lang="en"/>
              <a:t> systems I’d built and then Google helped fund the development.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most of my work now is direct inbound or referral, I still maintain an Upwork profile. It’s how I got </a:t>
            </a:r>
            <a:r>
              <a:rPr lang="en"/>
              <a:t>started, and it’s still useful today.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e1960a85a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e1960a85a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we’re here to talk about Upwork. So how did that start? Back in the day, it was Elance.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e14199c2c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e14199c2c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comments" Target="../comments/comment1.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comments" Target="../comments/commen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comments" Target="../comments/commen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hyperlink" Target="mailto:paul@bieh.net" TargetMode="External"/><Relationship Id="rId4" Type="http://schemas.openxmlformats.org/officeDocument/2006/relationships/hyperlink" Target="https://paulh.consult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4669550" y="1132225"/>
            <a:ext cx="3698700" cy="279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Honing Your Proposals &amp; Winning Interviews</a:t>
            </a:r>
            <a:endParaRPr/>
          </a:p>
        </p:txBody>
      </p:sp>
      <p:sp>
        <p:nvSpPr>
          <p:cNvPr id="135" name="Google Shape;135;p13"/>
          <p:cNvSpPr txBox="1"/>
          <p:nvPr>
            <p:ph idx="1" type="subTitle"/>
          </p:nvPr>
        </p:nvSpPr>
        <p:spPr>
          <a:xfrm>
            <a:off x="4823750" y="3817900"/>
            <a:ext cx="3470700" cy="50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with Paul Hunkin</a:t>
            </a:r>
            <a:endParaRPr/>
          </a:p>
        </p:txBody>
      </p:sp>
      <p:pic>
        <p:nvPicPr>
          <p:cNvPr id="136" name="Google Shape;136;p13"/>
          <p:cNvPicPr preferRelativeResize="0"/>
          <p:nvPr/>
        </p:nvPicPr>
        <p:blipFill>
          <a:blip r:embed="rId3">
            <a:alphaModFix/>
          </a:blip>
          <a:stretch>
            <a:fillRect/>
          </a:stretch>
        </p:blipFill>
        <p:spPr>
          <a:xfrm>
            <a:off x="311700" y="884045"/>
            <a:ext cx="3865600" cy="31347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On Upwork: 2011 to 2021</a:t>
            </a:r>
            <a:endParaRPr/>
          </a:p>
        </p:txBody>
      </p:sp>
      <p:pic>
        <p:nvPicPr>
          <p:cNvPr id="194" name="Google Shape;194;p22"/>
          <p:cNvPicPr preferRelativeResize="0"/>
          <p:nvPr/>
        </p:nvPicPr>
        <p:blipFill>
          <a:blip r:embed="rId3">
            <a:alphaModFix/>
          </a:blip>
          <a:stretch>
            <a:fillRect/>
          </a:stretch>
        </p:blipFill>
        <p:spPr>
          <a:xfrm>
            <a:off x="245875" y="1307850"/>
            <a:ext cx="4274652" cy="2944750"/>
          </a:xfrm>
          <a:prstGeom prst="rect">
            <a:avLst/>
          </a:prstGeom>
          <a:noFill/>
          <a:ln>
            <a:noFill/>
          </a:ln>
        </p:spPr>
      </p:pic>
      <p:pic>
        <p:nvPicPr>
          <p:cNvPr id="195" name="Google Shape;195;p22"/>
          <p:cNvPicPr preferRelativeResize="0"/>
          <p:nvPr/>
        </p:nvPicPr>
        <p:blipFill>
          <a:blip r:embed="rId4">
            <a:alphaModFix/>
          </a:blip>
          <a:stretch>
            <a:fillRect/>
          </a:stretch>
        </p:blipFill>
        <p:spPr>
          <a:xfrm>
            <a:off x="4625424" y="1307850"/>
            <a:ext cx="4182587" cy="2944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On Upwork: 2011 to 2021</a:t>
            </a:r>
            <a:endParaRPr/>
          </a:p>
        </p:txBody>
      </p:sp>
      <p:pic>
        <p:nvPicPr>
          <p:cNvPr id="201" name="Google Shape;201;p23"/>
          <p:cNvPicPr preferRelativeResize="0"/>
          <p:nvPr/>
        </p:nvPicPr>
        <p:blipFill>
          <a:blip r:embed="rId3">
            <a:alphaModFix/>
          </a:blip>
          <a:stretch>
            <a:fillRect/>
          </a:stretch>
        </p:blipFill>
        <p:spPr>
          <a:xfrm>
            <a:off x="245875" y="1307850"/>
            <a:ext cx="4274652" cy="2944750"/>
          </a:xfrm>
          <a:prstGeom prst="rect">
            <a:avLst/>
          </a:prstGeom>
          <a:noFill/>
          <a:ln>
            <a:noFill/>
          </a:ln>
        </p:spPr>
      </p:pic>
      <p:sp>
        <p:nvSpPr>
          <p:cNvPr id="202" name="Google Shape;202;p23"/>
          <p:cNvSpPr txBox="1"/>
          <p:nvPr>
            <p:ph type="title"/>
          </p:nvPr>
        </p:nvSpPr>
        <p:spPr>
          <a:xfrm>
            <a:off x="2486550" y="4332275"/>
            <a:ext cx="4170900" cy="91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How did I do that?</a:t>
            </a:r>
            <a:endParaRPr/>
          </a:p>
        </p:txBody>
      </p:sp>
      <p:pic>
        <p:nvPicPr>
          <p:cNvPr id="203" name="Google Shape;203;p23"/>
          <p:cNvPicPr preferRelativeResize="0"/>
          <p:nvPr/>
        </p:nvPicPr>
        <p:blipFill>
          <a:blip r:embed="rId4">
            <a:alphaModFix/>
          </a:blip>
          <a:stretch>
            <a:fillRect/>
          </a:stretch>
        </p:blipFill>
        <p:spPr>
          <a:xfrm>
            <a:off x="4625424" y="1307850"/>
            <a:ext cx="4182587" cy="2944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CAVEATS</a:t>
            </a:r>
            <a:endParaRPr/>
          </a:p>
        </p:txBody>
      </p:sp>
      <p:sp>
        <p:nvSpPr>
          <p:cNvPr id="209" name="Google Shape;209;p24"/>
          <p:cNvSpPr txBox="1"/>
          <p:nvPr/>
        </p:nvSpPr>
        <p:spPr>
          <a:xfrm>
            <a:off x="1226050" y="1111300"/>
            <a:ext cx="6650100" cy="145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a:solidFill>
                  <a:schemeClr val="lt1"/>
                </a:solidFill>
                <a:latin typeface="Lato"/>
                <a:ea typeface="Lato"/>
                <a:cs typeface="Lato"/>
                <a:sym typeface="Lato"/>
              </a:rPr>
              <a:t>This kind of stuff works well for… open ended consulting work, especially in IT, where there’s a massive gap between what people charge, and you can position yourself at the premium end of the market.</a:t>
            </a:r>
            <a:endParaRPr sz="1300">
              <a:solidFill>
                <a:schemeClr val="lt1"/>
              </a:solidFill>
              <a:latin typeface="Lato"/>
              <a:ea typeface="Lato"/>
              <a:cs typeface="Lato"/>
              <a:sym typeface="Lato"/>
            </a:endParaRPr>
          </a:p>
          <a:p>
            <a:pPr indent="0" lvl="0" marL="0" rtl="0" algn="l">
              <a:lnSpc>
                <a:spcPct val="115000"/>
              </a:lnSpc>
              <a:spcBef>
                <a:spcPts val="1200"/>
              </a:spcBef>
              <a:spcAft>
                <a:spcPts val="1200"/>
              </a:spcAft>
              <a:buNone/>
            </a:pPr>
            <a:r>
              <a:rPr lang="en" sz="1300">
                <a:solidFill>
                  <a:schemeClr val="lt1"/>
                </a:solidFill>
                <a:latin typeface="Lato"/>
                <a:ea typeface="Lato"/>
                <a:cs typeface="Lato"/>
                <a:sym typeface="Lato"/>
              </a:rPr>
              <a:t>There’s other domains (translation? copywriting?) which appear to be much more constrained with per-word rates and the like. I’m not sure how applicable this all is to them.</a:t>
            </a:r>
            <a:endParaRPr sz="1300">
              <a:solidFill>
                <a:schemeClr val="lt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CAVEATS</a:t>
            </a:r>
            <a:endParaRPr/>
          </a:p>
        </p:txBody>
      </p:sp>
      <p:sp>
        <p:nvSpPr>
          <p:cNvPr id="215" name="Google Shape;215;p25"/>
          <p:cNvSpPr txBox="1"/>
          <p:nvPr/>
        </p:nvSpPr>
        <p:spPr>
          <a:xfrm>
            <a:off x="1144525" y="1111300"/>
            <a:ext cx="7363800" cy="153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a:solidFill>
                  <a:schemeClr val="lt1"/>
                </a:solidFill>
                <a:latin typeface="Lato"/>
                <a:ea typeface="Lato"/>
                <a:cs typeface="Lato"/>
                <a:sym typeface="Lato"/>
              </a:rPr>
              <a:t>I came from a position of being technically skilled but not knowing how to communicate or land clients. </a:t>
            </a:r>
            <a:endParaRPr sz="1300">
              <a:solidFill>
                <a:schemeClr val="lt1"/>
              </a:solidFill>
              <a:latin typeface="Lato"/>
              <a:ea typeface="Lato"/>
              <a:cs typeface="Lato"/>
              <a:sym typeface="Lato"/>
            </a:endParaRPr>
          </a:p>
          <a:p>
            <a:pPr indent="0" lvl="0" marL="0" rtl="0" algn="l">
              <a:lnSpc>
                <a:spcPct val="115000"/>
              </a:lnSpc>
              <a:spcBef>
                <a:spcPts val="1200"/>
              </a:spcBef>
              <a:spcAft>
                <a:spcPts val="0"/>
              </a:spcAft>
              <a:buNone/>
            </a:pPr>
            <a:r>
              <a:rPr b="1" lang="en" sz="1300">
                <a:solidFill>
                  <a:schemeClr val="lt1"/>
                </a:solidFill>
                <a:latin typeface="Lato"/>
                <a:ea typeface="Lato"/>
                <a:cs typeface="Lato"/>
                <a:sym typeface="Lato"/>
              </a:rPr>
              <a:t>If you’re </a:t>
            </a:r>
            <a:r>
              <a:rPr b="1" i="1" lang="en" sz="1300">
                <a:solidFill>
                  <a:schemeClr val="lt1"/>
                </a:solidFill>
                <a:latin typeface="Lato"/>
                <a:ea typeface="Lato"/>
                <a:cs typeface="Lato"/>
                <a:sym typeface="Lato"/>
              </a:rPr>
              <a:t>not</a:t>
            </a:r>
            <a:r>
              <a:rPr b="1" lang="en" sz="1300">
                <a:solidFill>
                  <a:schemeClr val="lt1"/>
                </a:solidFill>
                <a:latin typeface="Lato"/>
                <a:ea typeface="Lato"/>
                <a:cs typeface="Lato"/>
                <a:sym typeface="Lato"/>
              </a:rPr>
              <a:t> good at what you do, your first step should be to skill up! </a:t>
            </a:r>
            <a:endParaRPr b="1" sz="1300">
              <a:solidFill>
                <a:schemeClr val="lt1"/>
              </a:solidFill>
              <a:latin typeface="Lato"/>
              <a:ea typeface="Lato"/>
              <a:cs typeface="Lato"/>
              <a:sym typeface="Lato"/>
            </a:endParaRPr>
          </a:p>
          <a:p>
            <a:pPr indent="0" lvl="0" marL="0" rtl="0" algn="l">
              <a:lnSpc>
                <a:spcPct val="115000"/>
              </a:lnSpc>
              <a:spcBef>
                <a:spcPts val="1200"/>
              </a:spcBef>
              <a:spcAft>
                <a:spcPts val="0"/>
              </a:spcAft>
              <a:buNone/>
            </a:pPr>
            <a:r>
              <a:t/>
            </a:r>
            <a:endParaRPr b="1" sz="1300">
              <a:solidFill>
                <a:schemeClr val="lt1"/>
              </a:solidFill>
              <a:latin typeface="Lato"/>
              <a:ea typeface="Lato"/>
              <a:cs typeface="Lato"/>
              <a:sym typeface="Lato"/>
            </a:endParaRPr>
          </a:p>
          <a:p>
            <a:pPr indent="0" lvl="0" marL="0" rtl="0" algn="l">
              <a:lnSpc>
                <a:spcPct val="115000"/>
              </a:lnSpc>
              <a:spcBef>
                <a:spcPts val="1200"/>
              </a:spcBef>
              <a:spcAft>
                <a:spcPts val="1200"/>
              </a:spcAft>
              <a:buNone/>
            </a:pPr>
            <a:r>
              <a:rPr i="1" lang="en" sz="1300">
                <a:solidFill>
                  <a:schemeClr val="lt1"/>
                </a:solidFill>
                <a:latin typeface="Lato"/>
                <a:ea typeface="Lato"/>
                <a:cs typeface="Lato"/>
                <a:sym typeface="Lato"/>
              </a:rPr>
              <a:t>(at least for engineering/CS -- other fields may vary) </a:t>
            </a:r>
            <a:endParaRPr i="1" sz="1300">
              <a:solidFill>
                <a:schemeClr val="lt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First attempts (2011):</a:t>
            </a:r>
            <a:endParaRPr/>
          </a:p>
        </p:txBody>
      </p:sp>
      <p:sp>
        <p:nvSpPr>
          <p:cNvPr id="221" name="Google Shape;221;p26"/>
          <p:cNvSpPr txBox="1"/>
          <p:nvPr/>
        </p:nvSpPr>
        <p:spPr>
          <a:xfrm>
            <a:off x="1226050" y="1111300"/>
            <a:ext cx="66501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chemeClr val="lt1"/>
                </a:solidFill>
                <a:latin typeface="Lato"/>
                <a:ea typeface="Lato"/>
                <a:cs typeface="Lato"/>
                <a:sym typeface="Lato"/>
              </a:rPr>
              <a:t>I’d been working in network research at my university. Great! I had technical skills!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First attempts (2011):</a:t>
            </a:r>
            <a:endParaRPr/>
          </a:p>
        </p:txBody>
      </p:sp>
      <p:sp>
        <p:nvSpPr>
          <p:cNvPr id="227" name="Google Shape;227;p27"/>
          <p:cNvSpPr txBox="1"/>
          <p:nvPr>
            <p:ph idx="1" type="body"/>
          </p:nvPr>
        </p:nvSpPr>
        <p:spPr>
          <a:xfrm>
            <a:off x="954250" y="1567550"/>
            <a:ext cx="73821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AutoNum type="arabicPeriod"/>
            </a:pPr>
            <a:r>
              <a:rPr lang="en"/>
              <a:t>“</a:t>
            </a:r>
            <a:r>
              <a:rPr i="1" lang="en"/>
              <a:t>I’ll search a few technical terms like </a:t>
            </a:r>
            <a:r>
              <a:rPr lang="en"/>
              <a:t>‘ARP’</a:t>
            </a:r>
            <a:r>
              <a:rPr i="1" lang="en"/>
              <a:t> and </a:t>
            </a:r>
            <a:r>
              <a:rPr lang="en"/>
              <a:t>‘link-layer’ </a:t>
            </a:r>
            <a:r>
              <a:rPr i="1" lang="en"/>
              <a:t>and find someone who needs stuff like that.”</a:t>
            </a:r>
            <a:endParaRPr i="1"/>
          </a:p>
          <a:p>
            <a:pPr indent="-311150" lvl="0" marL="457200" rtl="0" algn="l">
              <a:spcBef>
                <a:spcPts val="0"/>
              </a:spcBef>
              <a:spcAft>
                <a:spcPts val="0"/>
              </a:spcAft>
              <a:buSzPts val="1300"/>
              <a:buAutoNum type="arabicPeriod"/>
            </a:pPr>
            <a:r>
              <a:rPr i="1" lang="en"/>
              <a:t>“I’ll optimise by writing some generic text that applies to all of the jobs, that’ll save </a:t>
            </a:r>
            <a:r>
              <a:rPr i="1" lang="en" u="sng"/>
              <a:t>loads</a:t>
            </a:r>
            <a:r>
              <a:rPr i="1" lang="en"/>
              <a:t> of time”</a:t>
            </a:r>
            <a:endParaRPr i="1"/>
          </a:p>
          <a:p>
            <a:pPr indent="-311150" lvl="0" marL="457200" rtl="0" algn="l">
              <a:spcBef>
                <a:spcPts val="0"/>
              </a:spcBef>
              <a:spcAft>
                <a:spcPts val="0"/>
              </a:spcAft>
              <a:buSzPts val="1300"/>
              <a:buAutoNum type="arabicPeriod"/>
            </a:pPr>
            <a:r>
              <a:rPr i="1" lang="en"/>
              <a:t>“These were posted months ago but they’re still here! They must be getting </a:t>
            </a:r>
            <a:r>
              <a:rPr i="1" lang="en"/>
              <a:t>desperate…”</a:t>
            </a:r>
            <a:endParaRPr i="1"/>
          </a:p>
          <a:p>
            <a:pPr indent="-311150" lvl="0" marL="457200" rtl="0" algn="l">
              <a:spcBef>
                <a:spcPts val="0"/>
              </a:spcBef>
              <a:spcAft>
                <a:spcPts val="0"/>
              </a:spcAft>
              <a:buSzPts val="1300"/>
              <a:buAutoNum type="arabicPeriod"/>
            </a:pPr>
            <a:r>
              <a:rPr i="1" lang="en"/>
              <a:t>“Some of these jobs look like they’re posted by </a:t>
            </a:r>
            <a:r>
              <a:rPr i="1" lang="en" u="sng"/>
              <a:t>business</a:t>
            </a:r>
            <a:r>
              <a:rPr i="1" lang="en"/>
              <a:t> people, yuck. Forget those.”</a:t>
            </a:r>
            <a:endParaRPr i="1"/>
          </a:p>
        </p:txBody>
      </p:sp>
      <p:sp>
        <p:nvSpPr>
          <p:cNvPr id="228" name="Google Shape;228;p27"/>
          <p:cNvSpPr txBox="1"/>
          <p:nvPr/>
        </p:nvSpPr>
        <p:spPr>
          <a:xfrm>
            <a:off x="1226050" y="1111300"/>
            <a:ext cx="73104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chemeClr val="lt1"/>
                </a:solidFill>
                <a:latin typeface="Lato"/>
                <a:ea typeface="Lato"/>
                <a:cs typeface="Lato"/>
                <a:sym typeface="Lato"/>
              </a:rPr>
              <a:t>I’d been working in network research at my university. Great! I had technical skills!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8"/>
          <p:cNvSpPr txBox="1"/>
          <p:nvPr>
            <p:ph type="title"/>
          </p:nvPr>
        </p:nvSpPr>
        <p:spPr>
          <a:xfrm>
            <a:off x="682850" y="1283000"/>
            <a:ext cx="7512900" cy="3482400"/>
          </a:xfrm>
          <a:prstGeom prst="rect">
            <a:avLst/>
          </a:prstGeom>
          <a:solidFill>
            <a:schemeClr val="lt1"/>
          </a:solidFill>
        </p:spPr>
        <p:txBody>
          <a:bodyPr anchorCtr="0" anchor="t" bIns="91425" lIns="91425" spcFirstLastPara="1" rIns="91425" wrap="square" tIns="91425">
            <a:normAutofit/>
          </a:bodyPr>
          <a:lstStyle/>
          <a:p>
            <a:pPr indent="0" lvl="0" marL="0" rtl="0" algn="l">
              <a:spcBef>
                <a:spcPts val="0"/>
              </a:spcBef>
              <a:spcAft>
                <a:spcPts val="0"/>
              </a:spcAft>
              <a:buNone/>
            </a:pPr>
            <a:r>
              <a:rPr lang="en" sz="1700">
                <a:solidFill>
                  <a:schemeClr val="dk1"/>
                </a:solidFill>
                <a:latin typeface="Courier New"/>
                <a:ea typeface="Courier New"/>
                <a:cs typeface="Courier New"/>
                <a:sym typeface="Courier New"/>
              </a:rPr>
              <a:t> Atten: hiring manager</a:t>
            </a:r>
            <a:r>
              <a:rPr lang="en" sz="1700">
                <a:solidFill>
                  <a:schemeClr val="dk1"/>
                </a:solidFill>
                <a:latin typeface="Courier New"/>
                <a:ea typeface="Courier New"/>
                <a:cs typeface="Courier New"/>
                <a:sym typeface="Courier New"/>
              </a:rPr>
              <a:t>, </a:t>
            </a:r>
            <a:endParaRPr sz="17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700">
              <a:solidFill>
                <a:schemeClr val="dk1"/>
              </a:solidFill>
              <a:latin typeface="Courier New"/>
              <a:ea typeface="Courier New"/>
              <a:cs typeface="Courier New"/>
              <a:sym typeface="Courier New"/>
            </a:endParaRPr>
          </a:p>
          <a:p>
            <a:pPr indent="0" lvl="0" marL="0" rtl="0" algn="l">
              <a:spcBef>
                <a:spcPts val="0"/>
              </a:spcBef>
              <a:spcAft>
                <a:spcPts val="0"/>
              </a:spcAft>
              <a:buNone/>
            </a:pPr>
            <a:r>
              <a:rPr lang="en" sz="1700">
                <a:solidFill>
                  <a:schemeClr val="dk1"/>
                </a:solidFill>
                <a:latin typeface="Courier New"/>
                <a:ea typeface="Courier New"/>
                <a:cs typeface="Courier New"/>
                <a:sym typeface="Courier New"/>
              </a:rPr>
              <a:t>I would like to apply for your job recently posted on elance.com. Please find attached my resume and academic paper publication history for your perusal. </a:t>
            </a:r>
            <a:endParaRPr sz="17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700">
              <a:solidFill>
                <a:schemeClr val="dk1"/>
              </a:solidFill>
              <a:latin typeface="Courier New"/>
              <a:ea typeface="Courier New"/>
              <a:cs typeface="Courier New"/>
              <a:sym typeface="Courier New"/>
            </a:endParaRPr>
          </a:p>
          <a:p>
            <a:pPr indent="0" lvl="0" marL="0" rtl="0" algn="l">
              <a:spcBef>
                <a:spcPts val="0"/>
              </a:spcBef>
              <a:spcAft>
                <a:spcPts val="0"/>
              </a:spcAft>
              <a:buNone/>
            </a:pPr>
            <a:r>
              <a:rPr lang="en" sz="1700">
                <a:solidFill>
                  <a:schemeClr val="dk1"/>
                </a:solidFill>
                <a:latin typeface="Courier New"/>
                <a:ea typeface="Courier New"/>
                <a:cs typeface="Courier New"/>
                <a:sym typeface="Courier New"/>
              </a:rPr>
              <a:t>I estimate the cost for this project will be US$1,000.</a:t>
            </a:r>
            <a:endParaRPr sz="17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700">
              <a:solidFill>
                <a:schemeClr val="dk1"/>
              </a:solidFill>
              <a:latin typeface="Courier New"/>
              <a:ea typeface="Courier New"/>
              <a:cs typeface="Courier New"/>
              <a:sym typeface="Courier New"/>
            </a:endParaRPr>
          </a:p>
          <a:p>
            <a:pPr indent="0" lvl="0" marL="0" rtl="0" algn="l">
              <a:spcBef>
                <a:spcPts val="0"/>
              </a:spcBef>
              <a:spcAft>
                <a:spcPts val="0"/>
              </a:spcAft>
              <a:buNone/>
            </a:pPr>
            <a:r>
              <a:rPr lang="en" sz="1700">
                <a:solidFill>
                  <a:schemeClr val="dk1"/>
                </a:solidFill>
                <a:latin typeface="Courier New"/>
                <a:ea typeface="Courier New"/>
                <a:cs typeface="Courier New"/>
                <a:sym typeface="Courier New"/>
              </a:rPr>
              <a:t>Regards,</a:t>
            </a:r>
            <a:endParaRPr sz="1700">
              <a:solidFill>
                <a:schemeClr val="dk1"/>
              </a:solidFill>
              <a:latin typeface="Courier New"/>
              <a:ea typeface="Courier New"/>
              <a:cs typeface="Courier New"/>
              <a:sym typeface="Courier New"/>
            </a:endParaRPr>
          </a:p>
          <a:p>
            <a:pPr indent="-336550" lvl="0" marL="457200" rtl="0" algn="l">
              <a:spcBef>
                <a:spcPts val="0"/>
              </a:spcBef>
              <a:spcAft>
                <a:spcPts val="0"/>
              </a:spcAft>
              <a:buClr>
                <a:schemeClr val="dk1"/>
              </a:buClr>
              <a:buSzPts val="1700"/>
              <a:buFont typeface="Courier New"/>
              <a:buChar char="-"/>
            </a:pPr>
            <a:r>
              <a:rPr lang="en" sz="1700">
                <a:solidFill>
                  <a:schemeClr val="dk1"/>
                </a:solidFill>
                <a:latin typeface="Courier New"/>
                <a:ea typeface="Courier New"/>
                <a:cs typeface="Courier New"/>
                <a:sym typeface="Courier New"/>
              </a:rPr>
              <a:t>Paul Hunkin</a:t>
            </a:r>
            <a:endParaRPr sz="1700">
              <a:solidFill>
                <a:schemeClr val="dk1"/>
              </a:solidFill>
              <a:latin typeface="Courier New"/>
              <a:ea typeface="Courier New"/>
              <a:cs typeface="Courier New"/>
              <a:sym typeface="Courier New"/>
            </a:endParaRPr>
          </a:p>
        </p:txBody>
      </p:sp>
      <p:sp>
        <p:nvSpPr>
          <p:cNvPr id="234" name="Google Shape;234;p2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First attempts (2011):</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9"/>
          <p:cNvSpPr txBox="1"/>
          <p:nvPr>
            <p:ph type="title"/>
          </p:nvPr>
        </p:nvSpPr>
        <p:spPr>
          <a:xfrm>
            <a:off x="682850" y="1283000"/>
            <a:ext cx="7512900" cy="3482400"/>
          </a:xfrm>
          <a:prstGeom prst="rect">
            <a:avLst/>
          </a:prstGeom>
          <a:solidFill>
            <a:schemeClr val="lt1"/>
          </a:solidFill>
        </p:spPr>
        <p:txBody>
          <a:bodyPr anchorCtr="0" anchor="t" bIns="91425" lIns="91425" spcFirstLastPara="1" rIns="91425" wrap="square" tIns="91425">
            <a:normAutofit/>
          </a:bodyPr>
          <a:lstStyle/>
          <a:p>
            <a:pPr indent="0" lvl="0" marL="0" rtl="0" algn="l">
              <a:spcBef>
                <a:spcPts val="0"/>
              </a:spcBef>
              <a:spcAft>
                <a:spcPts val="0"/>
              </a:spcAft>
              <a:buNone/>
            </a:pPr>
            <a:r>
              <a:rPr lang="en" sz="1700">
                <a:solidFill>
                  <a:schemeClr val="dk1"/>
                </a:solidFill>
                <a:latin typeface="Courier New"/>
                <a:ea typeface="Courier New"/>
                <a:cs typeface="Courier New"/>
                <a:sym typeface="Courier New"/>
              </a:rPr>
              <a:t> Atten: hiring manager, </a:t>
            </a:r>
            <a:endParaRPr sz="17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700">
              <a:solidFill>
                <a:schemeClr val="dk1"/>
              </a:solidFill>
              <a:latin typeface="Courier New"/>
              <a:ea typeface="Courier New"/>
              <a:cs typeface="Courier New"/>
              <a:sym typeface="Courier New"/>
            </a:endParaRPr>
          </a:p>
          <a:p>
            <a:pPr indent="0" lvl="0" marL="0" rtl="0" algn="l">
              <a:spcBef>
                <a:spcPts val="0"/>
              </a:spcBef>
              <a:spcAft>
                <a:spcPts val="0"/>
              </a:spcAft>
              <a:buNone/>
            </a:pPr>
            <a:r>
              <a:rPr lang="en" sz="1700">
                <a:solidFill>
                  <a:schemeClr val="dk1"/>
                </a:solidFill>
                <a:latin typeface="Courier New"/>
                <a:ea typeface="Courier New"/>
                <a:cs typeface="Courier New"/>
                <a:sym typeface="Courier New"/>
              </a:rPr>
              <a:t>I would like to apply for your job recently posted on elance.com. Please find attached my </a:t>
            </a:r>
            <a:r>
              <a:rPr lang="en" sz="1700">
                <a:solidFill>
                  <a:schemeClr val="dk1"/>
                </a:solidFill>
                <a:highlight>
                  <a:srgbClr val="FFFF00"/>
                </a:highlight>
                <a:latin typeface="Courier New"/>
                <a:ea typeface="Courier New"/>
                <a:cs typeface="Courier New"/>
                <a:sym typeface="Courier New"/>
              </a:rPr>
              <a:t>resume</a:t>
            </a:r>
            <a:r>
              <a:rPr lang="en" sz="1700">
                <a:solidFill>
                  <a:schemeClr val="dk1"/>
                </a:solidFill>
                <a:latin typeface="Courier New"/>
                <a:ea typeface="Courier New"/>
                <a:cs typeface="Courier New"/>
                <a:sym typeface="Courier New"/>
              </a:rPr>
              <a:t> and </a:t>
            </a:r>
            <a:r>
              <a:rPr lang="en" sz="1700">
                <a:solidFill>
                  <a:schemeClr val="dk1"/>
                </a:solidFill>
                <a:highlight>
                  <a:srgbClr val="FFFF00"/>
                </a:highlight>
                <a:latin typeface="Courier New"/>
                <a:ea typeface="Courier New"/>
                <a:cs typeface="Courier New"/>
                <a:sym typeface="Courier New"/>
              </a:rPr>
              <a:t>academic paper publication history</a:t>
            </a:r>
            <a:r>
              <a:rPr lang="en" sz="1700">
                <a:solidFill>
                  <a:schemeClr val="dk1"/>
                </a:solidFill>
                <a:latin typeface="Courier New"/>
                <a:ea typeface="Courier New"/>
                <a:cs typeface="Courier New"/>
                <a:sym typeface="Courier New"/>
              </a:rPr>
              <a:t> for your perusal.</a:t>
            </a:r>
            <a:endParaRPr sz="17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700">
              <a:solidFill>
                <a:schemeClr val="dk1"/>
              </a:solidFill>
              <a:latin typeface="Courier New"/>
              <a:ea typeface="Courier New"/>
              <a:cs typeface="Courier New"/>
              <a:sym typeface="Courier New"/>
            </a:endParaRPr>
          </a:p>
          <a:p>
            <a:pPr indent="0" lvl="0" marL="0" rtl="0" algn="l">
              <a:spcBef>
                <a:spcPts val="0"/>
              </a:spcBef>
              <a:spcAft>
                <a:spcPts val="0"/>
              </a:spcAft>
              <a:buNone/>
            </a:pPr>
            <a:r>
              <a:rPr lang="en" sz="1700">
                <a:solidFill>
                  <a:schemeClr val="dk1"/>
                </a:solidFill>
                <a:latin typeface="Courier New"/>
                <a:ea typeface="Courier New"/>
                <a:cs typeface="Courier New"/>
                <a:sym typeface="Courier New"/>
              </a:rPr>
              <a:t>I estimate the cost for this project will be US$1,000.</a:t>
            </a:r>
            <a:r>
              <a:rPr lang="en" sz="1700">
                <a:solidFill>
                  <a:schemeClr val="dk1"/>
                </a:solidFill>
                <a:latin typeface="Courier New"/>
                <a:ea typeface="Courier New"/>
                <a:cs typeface="Courier New"/>
                <a:sym typeface="Courier New"/>
              </a:rPr>
              <a:t> </a:t>
            </a:r>
            <a:endParaRPr sz="17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sz="1700">
              <a:solidFill>
                <a:schemeClr val="dk1"/>
              </a:solidFill>
              <a:latin typeface="Courier New"/>
              <a:ea typeface="Courier New"/>
              <a:cs typeface="Courier New"/>
              <a:sym typeface="Courier New"/>
            </a:endParaRPr>
          </a:p>
          <a:p>
            <a:pPr indent="0" lvl="0" marL="0" rtl="0" algn="l">
              <a:spcBef>
                <a:spcPts val="0"/>
              </a:spcBef>
              <a:spcAft>
                <a:spcPts val="0"/>
              </a:spcAft>
              <a:buNone/>
            </a:pPr>
            <a:r>
              <a:rPr lang="en" sz="1700">
                <a:solidFill>
                  <a:schemeClr val="dk1"/>
                </a:solidFill>
                <a:latin typeface="Courier New"/>
                <a:ea typeface="Courier New"/>
                <a:cs typeface="Courier New"/>
                <a:sym typeface="Courier New"/>
              </a:rPr>
              <a:t>Regards,</a:t>
            </a:r>
            <a:endParaRPr sz="1700">
              <a:solidFill>
                <a:schemeClr val="dk1"/>
              </a:solidFill>
              <a:latin typeface="Courier New"/>
              <a:ea typeface="Courier New"/>
              <a:cs typeface="Courier New"/>
              <a:sym typeface="Courier New"/>
            </a:endParaRPr>
          </a:p>
          <a:p>
            <a:pPr indent="-336550" lvl="0" marL="457200" rtl="0" algn="l">
              <a:spcBef>
                <a:spcPts val="0"/>
              </a:spcBef>
              <a:spcAft>
                <a:spcPts val="0"/>
              </a:spcAft>
              <a:buClr>
                <a:schemeClr val="dk1"/>
              </a:buClr>
              <a:buSzPts val="1700"/>
              <a:buFont typeface="Courier New"/>
              <a:buChar char="-"/>
            </a:pPr>
            <a:r>
              <a:rPr lang="en" sz="1700">
                <a:solidFill>
                  <a:schemeClr val="dk1"/>
                </a:solidFill>
                <a:latin typeface="Courier New"/>
                <a:ea typeface="Courier New"/>
                <a:cs typeface="Courier New"/>
                <a:sym typeface="Courier New"/>
              </a:rPr>
              <a:t>Paul Hunkin</a:t>
            </a:r>
            <a:endParaRPr sz="1700">
              <a:solidFill>
                <a:schemeClr val="dk1"/>
              </a:solidFill>
              <a:latin typeface="Courier New"/>
              <a:ea typeface="Courier New"/>
              <a:cs typeface="Courier New"/>
              <a:sym typeface="Courier New"/>
            </a:endParaRPr>
          </a:p>
        </p:txBody>
      </p:sp>
      <p:cxnSp>
        <p:nvCxnSpPr>
          <p:cNvPr id="240" name="Google Shape;240;p29"/>
          <p:cNvCxnSpPr/>
          <p:nvPr/>
        </p:nvCxnSpPr>
        <p:spPr>
          <a:xfrm rot="10800000">
            <a:off x="6105700" y="2489000"/>
            <a:ext cx="268800" cy="771300"/>
          </a:xfrm>
          <a:prstGeom prst="straightConnector1">
            <a:avLst/>
          </a:prstGeom>
          <a:noFill/>
          <a:ln cap="flat" cmpd="sng" w="9525">
            <a:solidFill>
              <a:schemeClr val="dk1"/>
            </a:solidFill>
            <a:prstDash val="solid"/>
            <a:round/>
            <a:headEnd len="med" w="med" type="none"/>
            <a:tailEnd len="med" w="med" type="triangle"/>
          </a:ln>
        </p:spPr>
      </p:cxnSp>
      <p:cxnSp>
        <p:nvCxnSpPr>
          <p:cNvPr id="241" name="Google Shape;241;p29"/>
          <p:cNvCxnSpPr/>
          <p:nvPr/>
        </p:nvCxnSpPr>
        <p:spPr>
          <a:xfrm rot="10800000">
            <a:off x="2868825" y="2722975"/>
            <a:ext cx="245400" cy="1396200"/>
          </a:xfrm>
          <a:prstGeom prst="straightConnector1">
            <a:avLst/>
          </a:prstGeom>
          <a:noFill/>
          <a:ln cap="flat" cmpd="sng" w="9525">
            <a:solidFill>
              <a:schemeClr val="dk1"/>
            </a:solidFill>
            <a:prstDash val="solid"/>
            <a:round/>
            <a:headEnd len="med" w="med" type="none"/>
            <a:tailEnd len="med" w="med" type="triangle"/>
          </a:ln>
        </p:spPr>
      </p:cxnSp>
      <p:sp>
        <p:nvSpPr>
          <p:cNvPr id="242" name="Google Shape;242;p29"/>
          <p:cNvSpPr txBox="1"/>
          <p:nvPr/>
        </p:nvSpPr>
        <p:spPr>
          <a:xfrm>
            <a:off x="4668400" y="3295375"/>
            <a:ext cx="372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omfortaa"/>
                <a:ea typeface="Comfortaa"/>
                <a:cs typeface="Comfortaa"/>
                <a:sym typeface="Comfortaa"/>
              </a:rPr>
              <a:t>The only work entries were </a:t>
            </a:r>
            <a:r>
              <a:rPr i="1" lang="en">
                <a:latin typeface="Comfortaa"/>
                <a:ea typeface="Comfortaa"/>
                <a:cs typeface="Comfortaa"/>
                <a:sym typeface="Comfortaa"/>
              </a:rPr>
              <a:t>“Grad school + teaching students”</a:t>
            </a:r>
            <a:endParaRPr i="1">
              <a:latin typeface="Comfortaa"/>
              <a:ea typeface="Comfortaa"/>
              <a:cs typeface="Comfortaa"/>
              <a:sym typeface="Comfortaa"/>
            </a:endParaRPr>
          </a:p>
        </p:txBody>
      </p:sp>
      <p:sp>
        <p:nvSpPr>
          <p:cNvPr id="243" name="Google Shape;243;p29"/>
          <p:cNvSpPr txBox="1"/>
          <p:nvPr/>
        </p:nvSpPr>
        <p:spPr>
          <a:xfrm>
            <a:off x="1612650" y="4074575"/>
            <a:ext cx="372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omfortaa"/>
                <a:ea typeface="Comfortaa"/>
                <a:cs typeface="Comfortaa"/>
                <a:sym typeface="Comfortaa"/>
              </a:rPr>
              <a:t>A set of incredibly </a:t>
            </a:r>
            <a:r>
              <a:rPr lang="en">
                <a:latin typeface="Comfortaa"/>
                <a:ea typeface="Comfortaa"/>
                <a:cs typeface="Comfortaa"/>
                <a:sym typeface="Comfortaa"/>
              </a:rPr>
              <a:t>esoteric</a:t>
            </a:r>
            <a:r>
              <a:rPr lang="en">
                <a:latin typeface="Comfortaa"/>
                <a:ea typeface="Comfortaa"/>
                <a:cs typeface="Comfortaa"/>
                <a:sym typeface="Comfortaa"/>
              </a:rPr>
              <a:t> and academic topics</a:t>
            </a:r>
            <a:endParaRPr>
              <a:latin typeface="Comfortaa"/>
              <a:ea typeface="Comfortaa"/>
              <a:cs typeface="Comfortaa"/>
              <a:sym typeface="Comfortaa"/>
            </a:endParaRPr>
          </a:p>
        </p:txBody>
      </p:sp>
      <p:sp>
        <p:nvSpPr>
          <p:cNvPr id="244" name="Google Shape;244;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First attempts (2011):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0"/>
          <p:cNvSpPr txBox="1"/>
          <p:nvPr>
            <p:ph type="title"/>
          </p:nvPr>
        </p:nvSpPr>
        <p:spPr>
          <a:xfrm>
            <a:off x="221125" y="354400"/>
            <a:ext cx="5715900" cy="1996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SO MANY THINGS WRONG...</a:t>
            </a:r>
            <a:endParaRPr/>
          </a:p>
        </p:txBody>
      </p:sp>
      <p:sp>
        <p:nvSpPr>
          <p:cNvPr id="250" name="Google Shape;250;p30"/>
          <p:cNvSpPr txBox="1"/>
          <p:nvPr>
            <p:ph idx="4294967295" type="body"/>
          </p:nvPr>
        </p:nvSpPr>
        <p:spPr>
          <a:xfrm>
            <a:off x="130700" y="1778500"/>
            <a:ext cx="7038900" cy="2911200"/>
          </a:xfrm>
          <a:prstGeom prst="rect">
            <a:avLst/>
          </a:prstGeom>
        </p:spPr>
        <p:txBody>
          <a:bodyPr anchorCtr="0" anchor="t" bIns="91425" lIns="91425" spcFirstLastPara="1" rIns="91425" wrap="square" tIns="91425">
            <a:normAutofit/>
          </a:bodyPr>
          <a:lstStyle/>
          <a:p>
            <a:pPr indent="-311150" lvl="0" marL="457200" rtl="0" algn="l">
              <a:lnSpc>
                <a:spcPct val="200000"/>
              </a:lnSpc>
              <a:spcBef>
                <a:spcPts val="0"/>
              </a:spcBef>
              <a:spcAft>
                <a:spcPts val="0"/>
              </a:spcAft>
              <a:buSzPts val="1300"/>
              <a:buChar char="-"/>
            </a:pPr>
            <a:r>
              <a:rPr lang="en"/>
              <a:t>I sounded like a robot 🤖</a:t>
            </a:r>
            <a:endParaRPr/>
          </a:p>
          <a:p>
            <a:pPr indent="-311150" lvl="0" marL="457200" rtl="0" algn="l">
              <a:lnSpc>
                <a:spcPct val="200000"/>
              </a:lnSpc>
              <a:spcBef>
                <a:spcPts val="0"/>
              </a:spcBef>
              <a:spcAft>
                <a:spcPts val="0"/>
              </a:spcAft>
              <a:buSzPts val="1300"/>
              <a:buChar char="-"/>
            </a:pPr>
            <a:r>
              <a:rPr lang="en"/>
              <a:t>Generic letter: projects on Upwork get dozens of identical copy-paste applications</a:t>
            </a:r>
            <a:endParaRPr/>
          </a:p>
          <a:p>
            <a:pPr indent="-311150" lvl="0" marL="457200" rtl="0" algn="l">
              <a:lnSpc>
                <a:spcPct val="200000"/>
              </a:lnSpc>
              <a:spcBef>
                <a:spcPts val="0"/>
              </a:spcBef>
              <a:spcAft>
                <a:spcPts val="0"/>
              </a:spcAft>
              <a:buSzPts val="1300"/>
              <a:buChar char="-"/>
            </a:pPr>
            <a:r>
              <a:rPr lang="en"/>
              <a:t>Applying to old jobs</a:t>
            </a:r>
            <a:endParaRPr/>
          </a:p>
          <a:p>
            <a:pPr indent="-311150" lvl="0" marL="457200" rtl="0" algn="l">
              <a:lnSpc>
                <a:spcPct val="200000"/>
              </a:lnSpc>
              <a:spcBef>
                <a:spcPts val="0"/>
              </a:spcBef>
              <a:spcAft>
                <a:spcPts val="0"/>
              </a:spcAft>
              <a:buSzPts val="1300"/>
              <a:buChar char="-"/>
            </a:pPr>
            <a:r>
              <a:rPr lang="en"/>
              <a:t>Not providing any proof of ability to do the work</a:t>
            </a:r>
            <a:endParaRPr/>
          </a:p>
          <a:p>
            <a:pPr indent="-311150" lvl="0" marL="457200" rtl="0" algn="l">
              <a:lnSpc>
                <a:spcPct val="200000"/>
              </a:lnSpc>
              <a:spcBef>
                <a:spcPts val="0"/>
              </a:spcBef>
              <a:spcAft>
                <a:spcPts val="0"/>
              </a:spcAft>
              <a:buSzPts val="1300"/>
              <a:buChar char="-"/>
            </a:pPr>
            <a:r>
              <a:rPr lang="en"/>
              <a:t>Talking about money up front.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1"/>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 tip: </a:t>
            </a:r>
            <a:r>
              <a:rPr b="1" lang="en"/>
              <a:t>sound like a competent and interesting person.</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4"/>
          <p:cNvSpPr txBox="1"/>
          <p:nvPr>
            <p:ph type="title"/>
          </p:nvPr>
        </p:nvSpPr>
        <p:spPr>
          <a:xfrm>
            <a:off x="823850" y="1284675"/>
            <a:ext cx="4776000" cy="1300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142" name="Google Shape;142;p14"/>
          <p:cNvSpPr txBox="1"/>
          <p:nvPr>
            <p:ph idx="1" type="body"/>
          </p:nvPr>
        </p:nvSpPr>
        <p:spPr>
          <a:xfrm>
            <a:off x="552500" y="2783700"/>
            <a:ext cx="6067500" cy="23598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Char char="-"/>
            </a:pPr>
            <a:r>
              <a:rPr b="1" lang="en" sz="1500"/>
              <a:t>Background</a:t>
            </a:r>
            <a:r>
              <a:rPr lang="en" sz="1500"/>
              <a:t> - Where did I start from? Where am I now? </a:t>
            </a:r>
            <a:endParaRPr sz="1500"/>
          </a:p>
          <a:p>
            <a:pPr indent="-323850" lvl="0" marL="457200" rtl="0" algn="l">
              <a:spcBef>
                <a:spcPts val="0"/>
              </a:spcBef>
              <a:spcAft>
                <a:spcPts val="0"/>
              </a:spcAft>
              <a:buSzPts val="1500"/>
              <a:buChar char="-"/>
            </a:pPr>
            <a:r>
              <a:rPr b="1" lang="en" sz="1500"/>
              <a:t>Proposals</a:t>
            </a:r>
            <a:r>
              <a:rPr lang="en" sz="1500"/>
              <a:t> - An evolving journey to a winning formula</a:t>
            </a:r>
            <a:endParaRPr sz="1500"/>
          </a:p>
          <a:p>
            <a:pPr indent="-323850" lvl="0" marL="457200" rtl="0" algn="l">
              <a:spcBef>
                <a:spcPts val="0"/>
              </a:spcBef>
              <a:spcAft>
                <a:spcPts val="0"/>
              </a:spcAft>
              <a:buSzPts val="1500"/>
              <a:buChar char="-"/>
            </a:pPr>
            <a:r>
              <a:rPr b="1" lang="en" sz="1500"/>
              <a:t>Interviewing</a:t>
            </a:r>
            <a:r>
              <a:rPr lang="en" sz="1500"/>
              <a:t> - Capture your client’s attention and close the deal</a:t>
            </a:r>
            <a:endParaRPr sz="1500"/>
          </a:p>
          <a:p>
            <a:pPr indent="-323850" lvl="0" marL="457200" rtl="0" algn="l">
              <a:spcBef>
                <a:spcPts val="0"/>
              </a:spcBef>
              <a:spcAft>
                <a:spcPts val="0"/>
              </a:spcAft>
              <a:buSzPts val="1500"/>
              <a:buChar char="-"/>
            </a:pPr>
            <a:r>
              <a:rPr b="1" lang="en" sz="1500"/>
              <a:t>Pricing</a:t>
            </a:r>
            <a:r>
              <a:rPr lang="en" sz="1500"/>
              <a:t> - Know Your Value</a:t>
            </a:r>
            <a:endParaRPr sz="1500"/>
          </a:p>
          <a:p>
            <a:pPr indent="-323850" lvl="0" marL="457200" rtl="0" algn="l">
              <a:spcBef>
                <a:spcPts val="0"/>
              </a:spcBef>
              <a:spcAft>
                <a:spcPts val="0"/>
              </a:spcAft>
              <a:buSzPts val="1500"/>
              <a:buChar char="-"/>
            </a:pPr>
            <a:r>
              <a:rPr b="1" lang="en" sz="1500"/>
              <a:t>After the call - </a:t>
            </a:r>
            <a:r>
              <a:rPr lang="en" sz="1500"/>
              <a:t>What to do</a:t>
            </a:r>
            <a:endParaRPr sz="1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2"/>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 tip: </a:t>
            </a:r>
            <a:r>
              <a:rPr b="1" lang="en"/>
              <a:t>sound like a competent and interesting person.</a:t>
            </a:r>
            <a:endParaRPr b="1"/>
          </a:p>
        </p:txBody>
      </p:sp>
      <p:pic>
        <p:nvPicPr>
          <p:cNvPr id="261" name="Google Shape;261;p32"/>
          <p:cNvPicPr preferRelativeResize="0"/>
          <p:nvPr/>
        </p:nvPicPr>
        <p:blipFill>
          <a:blip r:embed="rId3">
            <a:alphaModFix/>
          </a:blip>
          <a:stretch>
            <a:fillRect/>
          </a:stretch>
        </p:blipFill>
        <p:spPr>
          <a:xfrm>
            <a:off x="1694825" y="1349704"/>
            <a:ext cx="6082574" cy="34151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3"/>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 tip: </a:t>
            </a:r>
            <a:r>
              <a:rPr b="1" lang="en"/>
              <a:t>sound like a competent and interesting person.</a:t>
            </a:r>
            <a:endParaRPr b="1"/>
          </a:p>
          <a:p>
            <a:pPr indent="0" lvl="0" marL="0" rtl="0" algn="l">
              <a:spcBef>
                <a:spcPts val="0"/>
              </a:spcBef>
              <a:spcAft>
                <a:spcPts val="0"/>
              </a:spcAft>
              <a:buNone/>
            </a:pPr>
            <a:r>
              <a:t/>
            </a:r>
            <a:endParaRPr b="1"/>
          </a:p>
        </p:txBody>
      </p:sp>
      <p:sp>
        <p:nvSpPr>
          <p:cNvPr id="267" name="Google Shape;267;p33"/>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Much like Michael Scott: you’re </a:t>
            </a:r>
            <a:r>
              <a:rPr b="1" i="1" lang="en"/>
              <a:t>never</a:t>
            </a:r>
            <a:r>
              <a:rPr b="1" lang="en"/>
              <a:t> going to compete on price.</a:t>
            </a:r>
            <a:r>
              <a:rPr lang="en"/>
              <a:t> Clients are </a:t>
            </a:r>
            <a:r>
              <a:rPr i="1" lang="en"/>
              <a:t>always</a:t>
            </a:r>
            <a:r>
              <a:rPr lang="en"/>
              <a:t> going to have a cheaper option than you.</a:t>
            </a:r>
            <a:endParaRPr/>
          </a:p>
          <a:p>
            <a:pPr indent="0" lvl="0" marL="0" rtl="0" algn="l">
              <a:spcBef>
                <a:spcPts val="1200"/>
              </a:spcBef>
              <a:spcAft>
                <a:spcPts val="0"/>
              </a:spcAft>
              <a:buNone/>
            </a:pPr>
            <a:r>
              <a:rPr lang="en"/>
              <a:t>So you need to make a personal connection, while </a:t>
            </a:r>
            <a:r>
              <a:rPr i="1" lang="en"/>
              <a:t>at the same time</a:t>
            </a:r>
            <a:r>
              <a:rPr lang="en"/>
              <a:t> convincing them of your technical capabilities. </a:t>
            </a:r>
            <a:endParaRPr/>
          </a:p>
          <a:p>
            <a:pPr indent="0" lvl="0" marL="0" rtl="0" algn="l">
              <a:spcBef>
                <a:spcPts val="1200"/>
              </a:spcBef>
              <a:spcAft>
                <a:spcPts val="0"/>
              </a:spcAft>
              <a:buNone/>
            </a:pPr>
            <a:r>
              <a:rPr lang="en"/>
              <a:t>You want the client to say: </a:t>
            </a:r>
            <a:r>
              <a:rPr i="1" lang="en"/>
              <a:t>“Hey, Paul is really expensive. But he seems like a good guy, he’ll get the job done well and he’ll be easy to deal with and won’t need a lot of handholding. So let’s stretch the budget”.</a:t>
            </a:r>
            <a:endParaRPr i="1"/>
          </a:p>
          <a:p>
            <a:pPr indent="0" lvl="0" marL="0" rtl="0" algn="l">
              <a:spcBef>
                <a:spcPts val="1200"/>
              </a:spcBef>
              <a:spcAft>
                <a:spcPts val="1200"/>
              </a:spcAft>
              <a:buNone/>
            </a:pPr>
            <a:r>
              <a:rPr i="1" lang="en" sz="1000"/>
              <a:t>(exactly what happened in The Office!)</a:t>
            </a:r>
            <a:endParaRPr i="1" sz="1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4"/>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 tip: </a:t>
            </a:r>
            <a:r>
              <a:rPr b="1" lang="en"/>
              <a:t>sound like a competent and interesting person.</a:t>
            </a:r>
            <a:endParaRPr b="1"/>
          </a:p>
          <a:p>
            <a:pPr indent="0" lvl="0" marL="0" rtl="0" algn="l">
              <a:spcBef>
                <a:spcPts val="0"/>
              </a:spcBef>
              <a:spcAft>
                <a:spcPts val="0"/>
              </a:spcAft>
              <a:buNone/>
            </a:pPr>
            <a:r>
              <a:t/>
            </a:r>
            <a:endParaRPr b="1"/>
          </a:p>
        </p:txBody>
      </p:sp>
      <p:sp>
        <p:nvSpPr>
          <p:cNvPr id="273" name="Google Shape;273;p3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In other words, people like to work with other people they like.</a:t>
            </a:r>
            <a:endParaRPr b="1"/>
          </a:p>
          <a:p>
            <a:pPr indent="0" lvl="0" marL="0" rtl="0" algn="l">
              <a:spcBef>
                <a:spcPts val="1200"/>
              </a:spcBef>
              <a:spcAft>
                <a:spcPts val="0"/>
              </a:spcAft>
              <a:buNone/>
            </a:pPr>
            <a:r>
              <a:rPr lang="en"/>
              <a:t>They want an enjoyable experience, not just someone to do a job. That's one of the requirements for charging higher rates. If they don't like you, they’re not going to hire you.</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5"/>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 tip: </a:t>
            </a:r>
            <a:r>
              <a:rPr b="1" lang="en"/>
              <a:t>move fast without breaking things.</a:t>
            </a:r>
            <a:endParaRPr b="1"/>
          </a:p>
          <a:p>
            <a:pPr indent="0" lvl="0" marL="0" rtl="0" algn="l">
              <a:spcBef>
                <a:spcPts val="0"/>
              </a:spcBef>
              <a:spcAft>
                <a:spcPts val="0"/>
              </a:spcAft>
              <a:buNone/>
            </a:pPr>
            <a:r>
              <a:t/>
            </a:r>
            <a:endParaRPr b="1"/>
          </a:p>
        </p:txBody>
      </p:sp>
      <p:sp>
        <p:nvSpPr>
          <p:cNvPr id="279" name="Google Shape;279;p3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You want to be in the first couple of proposals to a job. Within an hour, max. Use Upwork filters and third-party alert extensions to make sure you’re there right away. </a:t>
            </a:r>
            <a:endParaRPr/>
          </a:p>
          <a:p>
            <a:pPr indent="0" lvl="0" marL="0" rtl="0" algn="l">
              <a:spcBef>
                <a:spcPts val="1200"/>
              </a:spcBef>
              <a:spcAft>
                <a:spcPts val="0"/>
              </a:spcAft>
              <a:buNone/>
            </a:pPr>
            <a:r>
              <a:rPr lang="en"/>
              <a:t>If it’s in the daily “jobs you might be interested in” email, you’re too slow.</a:t>
            </a:r>
            <a:endParaRPr/>
          </a:p>
          <a:p>
            <a:pPr indent="0" lvl="0" marL="0" rtl="0" algn="l">
              <a:spcBef>
                <a:spcPts val="1200"/>
              </a:spcBef>
              <a:spcAft>
                <a:spcPts val="0"/>
              </a:spcAft>
              <a:buNone/>
            </a:pPr>
            <a:r>
              <a:t/>
            </a:r>
            <a:endParaRPr b="1" sz="2000"/>
          </a:p>
          <a:p>
            <a:pPr indent="0" lvl="0" marL="0" rtl="0" algn="l">
              <a:spcBef>
                <a:spcPts val="120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6"/>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 tip: </a:t>
            </a:r>
            <a:r>
              <a:rPr b="1" lang="en"/>
              <a:t>move fast without breaking things.</a:t>
            </a:r>
            <a:endParaRPr b="1"/>
          </a:p>
          <a:p>
            <a:pPr indent="0" lvl="0" marL="0" rtl="0" algn="l">
              <a:spcBef>
                <a:spcPts val="0"/>
              </a:spcBef>
              <a:spcAft>
                <a:spcPts val="0"/>
              </a:spcAft>
              <a:buNone/>
            </a:pPr>
            <a:r>
              <a:t/>
            </a:r>
            <a:endParaRPr b="1"/>
          </a:p>
        </p:txBody>
      </p:sp>
      <p:pic>
        <p:nvPicPr>
          <p:cNvPr id="285" name="Google Shape;285;p36"/>
          <p:cNvPicPr preferRelativeResize="0"/>
          <p:nvPr/>
        </p:nvPicPr>
        <p:blipFill>
          <a:blip r:embed="rId3">
            <a:alphaModFix/>
          </a:blip>
          <a:stretch>
            <a:fillRect/>
          </a:stretch>
        </p:blipFill>
        <p:spPr>
          <a:xfrm>
            <a:off x="2443550" y="1307850"/>
            <a:ext cx="3782389" cy="35308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7"/>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 tip: </a:t>
            </a:r>
            <a:r>
              <a:rPr b="1" lang="en"/>
              <a:t>move fast without breaking things.</a:t>
            </a:r>
            <a:endParaRPr b="1"/>
          </a:p>
          <a:p>
            <a:pPr indent="0" lvl="0" marL="0" rtl="0" algn="l">
              <a:spcBef>
                <a:spcPts val="0"/>
              </a:spcBef>
              <a:spcAft>
                <a:spcPts val="0"/>
              </a:spcAft>
              <a:buNone/>
            </a:pPr>
            <a:r>
              <a:t/>
            </a:r>
            <a:endParaRPr b="1"/>
          </a:p>
        </p:txBody>
      </p:sp>
      <p:pic>
        <p:nvPicPr>
          <p:cNvPr id="291" name="Google Shape;291;p37"/>
          <p:cNvPicPr preferRelativeResize="0"/>
          <p:nvPr/>
        </p:nvPicPr>
        <p:blipFill>
          <a:blip r:embed="rId3">
            <a:alphaModFix/>
          </a:blip>
          <a:stretch>
            <a:fillRect/>
          </a:stretch>
        </p:blipFill>
        <p:spPr>
          <a:xfrm>
            <a:off x="1609925" y="2082150"/>
            <a:ext cx="6181725" cy="1600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8"/>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 tip: </a:t>
            </a:r>
            <a:r>
              <a:rPr b="1" lang="en"/>
              <a:t>move fast without breaking things.</a:t>
            </a:r>
            <a:endParaRPr b="1"/>
          </a:p>
          <a:p>
            <a:pPr indent="0" lvl="0" marL="0" rtl="0" algn="l">
              <a:spcBef>
                <a:spcPts val="0"/>
              </a:spcBef>
              <a:spcAft>
                <a:spcPts val="0"/>
              </a:spcAft>
              <a:buNone/>
            </a:pPr>
            <a:r>
              <a:t/>
            </a:r>
            <a:endParaRPr b="1"/>
          </a:p>
        </p:txBody>
      </p:sp>
      <p:pic>
        <p:nvPicPr>
          <p:cNvPr id="297" name="Google Shape;297;p38"/>
          <p:cNvPicPr preferRelativeResize="0"/>
          <p:nvPr/>
        </p:nvPicPr>
        <p:blipFill>
          <a:blip r:embed="rId3">
            <a:alphaModFix/>
          </a:blip>
          <a:stretch>
            <a:fillRect/>
          </a:stretch>
        </p:blipFill>
        <p:spPr>
          <a:xfrm>
            <a:off x="605475" y="1558075"/>
            <a:ext cx="2324100" cy="1419225"/>
          </a:xfrm>
          <a:prstGeom prst="rect">
            <a:avLst/>
          </a:prstGeom>
          <a:noFill/>
          <a:ln>
            <a:noFill/>
          </a:ln>
        </p:spPr>
      </p:pic>
      <p:pic>
        <p:nvPicPr>
          <p:cNvPr id="298" name="Google Shape;298;p38"/>
          <p:cNvPicPr preferRelativeResize="0"/>
          <p:nvPr/>
        </p:nvPicPr>
        <p:blipFill>
          <a:blip r:embed="rId4">
            <a:alphaModFix/>
          </a:blip>
          <a:stretch>
            <a:fillRect/>
          </a:stretch>
        </p:blipFill>
        <p:spPr>
          <a:xfrm>
            <a:off x="4461775" y="1331550"/>
            <a:ext cx="3412967" cy="35308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9"/>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 tip: </a:t>
            </a:r>
            <a:r>
              <a:rPr b="1" lang="en"/>
              <a:t>move fast without breaking things.</a:t>
            </a:r>
            <a:endParaRPr b="1"/>
          </a:p>
          <a:p>
            <a:pPr indent="0" lvl="0" marL="0" rtl="0" algn="l">
              <a:spcBef>
                <a:spcPts val="0"/>
              </a:spcBef>
              <a:spcAft>
                <a:spcPts val="0"/>
              </a:spcAft>
              <a:buNone/>
            </a:pPr>
            <a:r>
              <a:t/>
            </a:r>
            <a:endParaRPr b="1"/>
          </a:p>
        </p:txBody>
      </p:sp>
      <p:sp>
        <p:nvSpPr>
          <p:cNvPr id="304" name="Google Shape;304;p3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IMPORTANT: </a:t>
            </a:r>
            <a:r>
              <a:rPr b="1" lang="en"/>
              <a:t>the </a:t>
            </a:r>
            <a:r>
              <a:rPr b="1" i="1" lang="en"/>
              <a:t>only</a:t>
            </a:r>
            <a:r>
              <a:rPr b="1" lang="en"/>
              <a:t> point of a proposal is to get the client on a call. </a:t>
            </a:r>
            <a:r>
              <a:rPr lang="en"/>
              <a:t>That’s where the magic happens.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0"/>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#3 tip: </a:t>
            </a:r>
            <a:r>
              <a:rPr b="1" lang="en"/>
              <a:t>don’t talk about money in the proposal</a:t>
            </a:r>
            <a:endParaRPr b="1"/>
          </a:p>
        </p:txBody>
      </p:sp>
      <p:pic>
        <p:nvPicPr>
          <p:cNvPr id="310" name="Google Shape;310;p40"/>
          <p:cNvPicPr preferRelativeResize="0"/>
          <p:nvPr/>
        </p:nvPicPr>
        <p:blipFill>
          <a:blip r:embed="rId4">
            <a:alphaModFix/>
          </a:blip>
          <a:stretch>
            <a:fillRect/>
          </a:stretch>
        </p:blipFill>
        <p:spPr>
          <a:xfrm>
            <a:off x="1525450" y="1022050"/>
            <a:ext cx="6638925" cy="3371850"/>
          </a:xfrm>
          <a:prstGeom prst="rect">
            <a:avLst/>
          </a:prstGeom>
          <a:noFill/>
          <a:ln>
            <a:noFill/>
          </a:ln>
        </p:spPr>
      </p:pic>
      <p:sp>
        <p:nvSpPr>
          <p:cNvPr id="311" name="Google Shape;311;p40"/>
          <p:cNvSpPr txBox="1"/>
          <p:nvPr>
            <p:ph idx="1" type="body"/>
          </p:nvPr>
        </p:nvSpPr>
        <p:spPr>
          <a:xfrm>
            <a:off x="1875148" y="4498925"/>
            <a:ext cx="5883600" cy="2007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Only talk about money once the client is mentally committed to hiring you.            </a:t>
            </a:r>
            <a:r>
              <a:rPr b="1" lang="en"/>
              <a:t>ie: after or on the call. </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1"/>
          <p:cNvSpPr txBox="1"/>
          <p:nvPr>
            <p:ph type="title"/>
          </p:nvPr>
        </p:nvSpPr>
        <p:spPr>
          <a:xfrm>
            <a:off x="1297500" y="393750"/>
            <a:ext cx="74238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#3.1 tip: </a:t>
            </a:r>
            <a:r>
              <a:rPr b="1" lang="en"/>
              <a:t>the “budget” isn’t necessarily the budget</a:t>
            </a:r>
            <a:endParaRPr b="1"/>
          </a:p>
        </p:txBody>
      </p:sp>
      <p:pic>
        <p:nvPicPr>
          <p:cNvPr id="317" name="Google Shape;317;p41"/>
          <p:cNvPicPr preferRelativeResize="0"/>
          <p:nvPr/>
        </p:nvPicPr>
        <p:blipFill>
          <a:blip r:embed="rId3">
            <a:alphaModFix/>
          </a:blip>
          <a:stretch>
            <a:fillRect/>
          </a:stretch>
        </p:blipFill>
        <p:spPr>
          <a:xfrm>
            <a:off x="1801350" y="1242878"/>
            <a:ext cx="5059174" cy="974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Background</a:t>
            </a:r>
            <a:endParaRPr/>
          </a:p>
        </p:txBody>
      </p:sp>
      <p:sp>
        <p:nvSpPr>
          <p:cNvPr id="148" name="Google Shape;148;p1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Originally from small-town (~5,000 people) New Zealand, left in Jan 2012</a:t>
            </a:r>
            <a:r>
              <a:rPr i="1" lang="en"/>
              <a:t> “for a month or two”</a:t>
            </a:r>
            <a:r>
              <a:rPr lang="en"/>
              <a:t> of travel after university, then I’d </a:t>
            </a:r>
            <a:r>
              <a:rPr i="1" lang="en"/>
              <a:t>“get a real job” </a:t>
            </a:r>
            <a:endParaRPr b="1" i="1"/>
          </a:p>
          <a:p>
            <a:pPr indent="-311150" lvl="0" marL="457200" rtl="0" algn="l">
              <a:spcBef>
                <a:spcPts val="0"/>
              </a:spcBef>
              <a:spcAft>
                <a:spcPts val="0"/>
              </a:spcAft>
              <a:buSzPts val="1300"/>
              <a:buChar char="-"/>
            </a:pPr>
            <a:r>
              <a:rPr lang="en"/>
              <a:t>Finding that backpacking through South-East Asia can be more expensive than you might think, I tried my hand at finding IT work online     </a:t>
            </a:r>
            <a:r>
              <a:rPr lang="en" sz="1000"/>
              <a:t> </a:t>
            </a:r>
            <a:r>
              <a:rPr i="1" lang="en" sz="1000"/>
              <a:t>(it was that or my parents couch again…)</a:t>
            </a:r>
            <a:endParaRPr i="1" sz="1000"/>
          </a:p>
          <a:p>
            <a:pPr indent="0" lvl="0" marL="0" rtl="0" algn="l">
              <a:spcBef>
                <a:spcPts val="1200"/>
              </a:spcBef>
              <a:spcAft>
                <a:spcPts val="0"/>
              </a:spcAft>
              <a:buNone/>
            </a:pPr>
            <a:r>
              <a:rPr b="1" lang="en"/>
              <a:t>Fast-forward ten years...</a:t>
            </a:r>
            <a:endParaRPr b="1"/>
          </a:p>
          <a:p>
            <a:pPr indent="-311150" lvl="0" marL="457200" rtl="0" algn="l">
              <a:spcBef>
                <a:spcPts val="1200"/>
              </a:spcBef>
              <a:spcAft>
                <a:spcPts val="0"/>
              </a:spcAft>
              <a:buSzPts val="1300"/>
              <a:buChar char="-"/>
            </a:pPr>
            <a:r>
              <a:rPr lang="en"/>
              <a:t>Still working online!</a:t>
            </a:r>
            <a:endParaRPr/>
          </a:p>
          <a:p>
            <a:pPr indent="-311150" lvl="0" marL="457200" rtl="0" algn="l">
              <a:spcBef>
                <a:spcPts val="0"/>
              </a:spcBef>
              <a:spcAft>
                <a:spcPts val="0"/>
              </a:spcAft>
              <a:buSzPts val="1300"/>
              <a:buChar char="-"/>
            </a:pPr>
            <a:r>
              <a:rPr lang="en"/>
              <a:t>Full-stack remote software developer/consultant </a:t>
            </a:r>
            <a:endParaRPr/>
          </a:p>
          <a:p>
            <a:pPr indent="-311150" lvl="0" marL="457200" rtl="0" algn="l">
              <a:spcBef>
                <a:spcPts val="0"/>
              </a:spcBef>
              <a:spcAft>
                <a:spcPts val="0"/>
              </a:spcAft>
              <a:buSzPts val="1300"/>
              <a:buChar char="-"/>
            </a:pPr>
            <a:r>
              <a:rPr lang="en"/>
              <a:t>Upwork top-rated-plus</a:t>
            </a:r>
            <a:endParaRPr/>
          </a:p>
          <a:p>
            <a:pPr indent="-311150" lvl="0" marL="457200" rtl="0" algn="l">
              <a:spcBef>
                <a:spcPts val="0"/>
              </a:spcBef>
              <a:spcAft>
                <a:spcPts val="0"/>
              </a:spcAft>
              <a:buSzPts val="1300"/>
              <a:buChar char="-"/>
            </a:pPr>
            <a:r>
              <a:rPr lang="en"/>
              <a:t>Worked with big-companies and small</a:t>
            </a:r>
            <a:endParaRPr/>
          </a:p>
          <a:p>
            <a:pPr indent="-311150" lvl="0" marL="457200" rtl="0" algn="l">
              <a:spcBef>
                <a:spcPts val="0"/>
              </a:spcBef>
              <a:spcAft>
                <a:spcPts val="0"/>
              </a:spcAft>
              <a:buSzPts val="1300"/>
              <a:buChar char="-"/>
            </a:pPr>
            <a:r>
              <a:rPr b="1" lang="en"/>
              <a:t>Big </a:t>
            </a:r>
            <a:r>
              <a:rPr b="1" lang="en"/>
              <a:t>pluses</a:t>
            </a:r>
            <a:r>
              <a:rPr b="1" lang="en"/>
              <a:t>: </a:t>
            </a:r>
            <a:r>
              <a:rPr lang="en"/>
              <a:t>Flexibility. Location-independence. Variety. More secure (once established…)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42"/>
          <p:cNvPicPr preferRelativeResize="0"/>
          <p:nvPr/>
        </p:nvPicPr>
        <p:blipFill>
          <a:blip r:embed="rId3">
            <a:alphaModFix/>
          </a:blip>
          <a:stretch>
            <a:fillRect/>
          </a:stretch>
        </p:blipFill>
        <p:spPr>
          <a:xfrm>
            <a:off x="1801350" y="1242878"/>
            <a:ext cx="5059174" cy="974500"/>
          </a:xfrm>
          <a:prstGeom prst="rect">
            <a:avLst/>
          </a:prstGeom>
          <a:noFill/>
          <a:ln>
            <a:noFill/>
          </a:ln>
        </p:spPr>
      </p:pic>
      <p:pic>
        <p:nvPicPr>
          <p:cNvPr id="323" name="Google Shape;323;p42"/>
          <p:cNvPicPr preferRelativeResize="0"/>
          <p:nvPr/>
        </p:nvPicPr>
        <p:blipFill>
          <a:blip r:embed="rId4">
            <a:alphaModFix/>
          </a:blip>
          <a:stretch>
            <a:fillRect/>
          </a:stretch>
        </p:blipFill>
        <p:spPr>
          <a:xfrm>
            <a:off x="152400" y="2369778"/>
            <a:ext cx="8839204" cy="2347914"/>
          </a:xfrm>
          <a:prstGeom prst="rect">
            <a:avLst/>
          </a:prstGeom>
          <a:noFill/>
          <a:ln>
            <a:noFill/>
          </a:ln>
        </p:spPr>
      </p:pic>
      <p:sp>
        <p:nvSpPr>
          <p:cNvPr id="324" name="Google Shape;324;p42"/>
          <p:cNvSpPr txBox="1"/>
          <p:nvPr>
            <p:ph type="title"/>
          </p:nvPr>
        </p:nvSpPr>
        <p:spPr>
          <a:xfrm>
            <a:off x="1297500" y="393750"/>
            <a:ext cx="74616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#3.1 tip: </a:t>
            </a:r>
            <a:r>
              <a:rPr b="1" lang="en"/>
              <a:t>the “budget” isn’t necessarily the budget</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#4 tip: </a:t>
            </a:r>
            <a:r>
              <a:rPr b="1" lang="en"/>
              <a:t>learn to recognize opportunities. </a:t>
            </a:r>
            <a:endParaRPr b="1"/>
          </a:p>
        </p:txBody>
      </p:sp>
      <p:sp>
        <p:nvSpPr>
          <p:cNvPr id="330" name="Google Shape;330;p43"/>
          <p:cNvSpPr txBox="1"/>
          <p:nvPr>
            <p:ph idx="1" type="body"/>
          </p:nvPr>
        </p:nvSpPr>
        <p:spPr>
          <a:xfrm>
            <a:off x="1034225" y="1307850"/>
            <a:ext cx="7302300" cy="317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the “perfect project?”</a:t>
            </a:r>
            <a:endParaRPr/>
          </a:p>
          <a:p>
            <a:pPr indent="-311150" lvl="0" marL="457200" rtl="0" algn="l">
              <a:spcBef>
                <a:spcPts val="1200"/>
              </a:spcBef>
              <a:spcAft>
                <a:spcPts val="0"/>
              </a:spcAft>
              <a:buSzPts val="1300"/>
              <a:buChar char="-"/>
            </a:pPr>
            <a:r>
              <a:rPr lang="en"/>
              <a:t>Fits your Upwork filters: High budget, verified payment, etc.</a:t>
            </a:r>
            <a:endParaRPr/>
          </a:p>
          <a:p>
            <a:pPr indent="-311150" lvl="0" marL="457200" rtl="0" algn="l">
              <a:spcBef>
                <a:spcPts val="0"/>
              </a:spcBef>
              <a:spcAft>
                <a:spcPts val="0"/>
              </a:spcAft>
              <a:buSzPts val="1300"/>
              <a:buChar char="-"/>
            </a:pPr>
            <a:r>
              <a:rPr lang="en"/>
              <a:t>Low number of proposals + recently posted</a:t>
            </a:r>
            <a:endParaRPr/>
          </a:p>
          <a:p>
            <a:pPr indent="-311150" lvl="0" marL="457200" rtl="0" algn="l">
              <a:spcBef>
                <a:spcPts val="0"/>
              </a:spcBef>
              <a:spcAft>
                <a:spcPts val="0"/>
              </a:spcAft>
              <a:buSzPts val="1300"/>
              <a:buChar char="-"/>
            </a:pPr>
            <a:r>
              <a:rPr lang="en"/>
              <a:t>Low amount of effort (for you) needed to complete, relative to the amount you’ll bill</a:t>
            </a:r>
            <a:endParaRPr/>
          </a:p>
          <a:p>
            <a:pPr indent="-311150" lvl="0" marL="457200" rtl="0" algn="l">
              <a:spcBef>
                <a:spcPts val="0"/>
              </a:spcBef>
              <a:spcAft>
                <a:spcPts val="0"/>
              </a:spcAft>
              <a:buSzPts val="1300"/>
              <a:buChar char="-"/>
            </a:pPr>
            <a:r>
              <a:rPr lang="en"/>
              <a:t>Slightly vague specs, perhaps posted by someone willing to pay more for someone relatable who will help refine. Look out for “consultation” as a keyword. </a:t>
            </a:r>
            <a:endParaRPr/>
          </a:p>
          <a:p>
            <a:pPr indent="0" lvl="0" marL="457200" rtl="0" algn="l">
              <a:spcBef>
                <a:spcPts val="1200"/>
              </a:spcBef>
              <a:spcAft>
                <a:spcPts val="0"/>
              </a:spcAft>
              <a:buNone/>
            </a:pPr>
            <a:r>
              <a:rPr lang="en"/>
              <a:t>OR</a:t>
            </a:r>
            <a:endParaRPr/>
          </a:p>
          <a:p>
            <a:pPr indent="-311150" lvl="0" marL="457200" rtl="0" algn="l">
              <a:spcBef>
                <a:spcPts val="1200"/>
              </a:spcBef>
              <a:spcAft>
                <a:spcPts val="0"/>
              </a:spcAft>
              <a:buSzPts val="1300"/>
              <a:buChar char="-"/>
            </a:pPr>
            <a:r>
              <a:rPr lang="en"/>
              <a:t>Something very specific posted by someone who knows what they’re talking about, but </a:t>
            </a:r>
            <a:r>
              <a:rPr i="1" lang="en"/>
              <a:t>only</a:t>
            </a:r>
            <a:r>
              <a:rPr lang="en"/>
              <a:t> where you know a lot about the domain and can be very specific in return.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#4 tip: </a:t>
            </a:r>
            <a:r>
              <a:rPr b="1" lang="en"/>
              <a:t>learn to recognize opportunities. </a:t>
            </a:r>
            <a:endParaRPr b="1"/>
          </a:p>
        </p:txBody>
      </p:sp>
      <p:pic>
        <p:nvPicPr>
          <p:cNvPr id="336" name="Google Shape;336;p44"/>
          <p:cNvPicPr preferRelativeResize="0"/>
          <p:nvPr/>
        </p:nvPicPr>
        <p:blipFill>
          <a:blip r:embed="rId3">
            <a:alphaModFix/>
          </a:blip>
          <a:stretch>
            <a:fillRect/>
          </a:stretch>
        </p:blipFill>
        <p:spPr>
          <a:xfrm>
            <a:off x="2267725" y="1191375"/>
            <a:ext cx="4608539" cy="3530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#4 tip: </a:t>
            </a:r>
            <a:r>
              <a:rPr b="1" lang="en"/>
              <a:t>learn to recognize opportunities. </a:t>
            </a:r>
            <a:endParaRPr b="1"/>
          </a:p>
        </p:txBody>
      </p:sp>
      <p:pic>
        <p:nvPicPr>
          <p:cNvPr id="342" name="Google Shape;342;p45"/>
          <p:cNvPicPr preferRelativeResize="0"/>
          <p:nvPr/>
        </p:nvPicPr>
        <p:blipFill>
          <a:blip r:embed="rId3">
            <a:alphaModFix/>
          </a:blip>
          <a:stretch>
            <a:fillRect/>
          </a:stretch>
        </p:blipFill>
        <p:spPr>
          <a:xfrm>
            <a:off x="2248400" y="1232725"/>
            <a:ext cx="4545622" cy="3530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#5 tip: </a:t>
            </a:r>
            <a:r>
              <a:rPr b="1" lang="en"/>
              <a:t>Keep it short but relevant</a:t>
            </a:r>
            <a:endParaRPr b="1"/>
          </a:p>
        </p:txBody>
      </p:sp>
      <p:sp>
        <p:nvSpPr>
          <p:cNvPr id="348" name="Google Shape;348;p4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People are lazy and don’t want to read a lot.</a:t>
            </a:r>
            <a:endParaRPr/>
          </a:p>
          <a:p>
            <a:pPr indent="0" lvl="0" marL="0" rtl="0" algn="l">
              <a:spcBef>
                <a:spcPts val="1200"/>
              </a:spcBef>
              <a:spcAft>
                <a:spcPts val="0"/>
              </a:spcAft>
              <a:buNone/>
            </a:pPr>
            <a:r>
              <a:rPr b="1" lang="en"/>
              <a:t>Don’t put too much text in a proposal. Remember: The </a:t>
            </a:r>
            <a:r>
              <a:rPr b="1" i="1" lang="en"/>
              <a:t>only</a:t>
            </a:r>
            <a:r>
              <a:rPr b="1" lang="en"/>
              <a:t> function of your proposal is to get the client interested enough to get on a call. </a:t>
            </a:r>
            <a:endParaRPr b="1"/>
          </a:p>
          <a:p>
            <a:pPr indent="0" lvl="0" marL="0" rtl="0" algn="l">
              <a:spcBef>
                <a:spcPts val="1200"/>
              </a:spcBef>
              <a:spcAft>
                <a:spcPts val="0"/>
              </a:spcAft>
              <a:buNone/>
            </a:pPr>
            <a:r>
              <a:rPr lang="en"/>
              <a:t>(This is much easier nowadays because everyone is on Zoom anyway.  Thanks, COVID!)</a:t>
            </a:r>
            <a:endParaRPr/>
          </a:p>
          <a:p>
            <a:pPr indent="0" lvl="0" marL="0" rtl="0" algn="l">
              <a:spcBef>
                <a:spcPts val="1200"/>
              </a:spcBef>
              <a:spcAft>
                <a:spcPts val="1200"/>
              </a:spcAft>
              <a:buNone/>
            </a:pPr>
            <a:r>
              <a:rPr b="1" lang="en"/>
              <a:t>But it has to be enough to pique their interest.</a:t>
            </a:r>
            <a:r>
              <a:rPr lang="en"/>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Examples of winning proposals?</a:t>
            </a:r>
            <a:endParaRPr/>
          </a:p>
        </p:txBody>
      </p:sp>
      <p:sp>
        <p:nvSpPr>
          <p:cNvPr id="354" name="Google Shape;354;p47"/>
          <p:cNvSpPr txBox="1"/>
          <p:nvPr>
            <p:ph idx="1" type="body"/>
          </p:nvPr>
        </p:nvSpPr>
        <p:spPr>
          <a:xfrm>
            <a:off x="2105088" y="38637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 not very imaginative. I tend to use the same structure every time. </a:t>
            </a:r>
            <a:endParaRPr/>
          </a:p>
          <a:p>
            <a:pPr indent="-311150" lvl="0" marL="457200" rtl="0" algn="l">
              <a:spcBef>
                <a:spcPts val="1200"/>
              </a:spcBef>
              <a:spcAft>
                <a:spcPts val="0"/>
              </a:spcAft>
              <a:buSzPts val="1300"/>
              <a:buChar char="-"/>
            </a:pPr>
            <a:r>
              <a:rPr lang="en"/>
              <a:t>Enthusiastic opening</a:t>
            </a:r>
            <a:endParaRPr/>
          </a:p>
          <a:p>
            <a:pPr indent="-311150" lvl="0" marL="457200" rtl="0" algn="l">
              <a:spcBef>
                <a:spcPts val="0"/>
              </a:spcBef>
              <a:spcAft>
                <a:spcPts val="0"/>
              </a:spcAft>
              <a:buSzPts val="1300"/>
              <a:buChar char="-"/>
            </a:pPr>
            <a:r>
              <a:rPr lang="en"/>
              <a:t>Proof of previous work/expertise in shipping actual related product</a:t>
            </a:r>
            <a:endParaRPr/>
          </a:p>
          <a:p>
            <a:pPr indent="-311150" lvl="0" marL="457200" rtl="0" algn="l">
              <a:spcBef>
                <a:spcPts val="0"/>
              </a:spcBef>
              <a:spcAft>
                <a:spcPts val="0"/>
              </a:spcAft>
              <a:buSzPts val="1300"/>
              <a:buChar char="-"/>
            </a:pPr>
            <a:r>
              <a:rPr lang="en"/>
              <a:t>Call to action: a discussion to get them started.</a:t>
            </a:r>
            <a:endParaRPr/>
          </a:p>
        </p:txBody>
      </p:sp>
      <p:pic>
        <p:nvPicPr>
          <p:cNvPr id="355" name="Google Shape;355;p47"/>
          <p:cNvPicPr preferRelativeResize="0"/>
          <p:nvPr/>
        </p:nvPicPr>
        <p:blipFill>
          <a:blip r:embed="rId3">
            <a:alphaModFix/>
          </a:blip>
          <a:stretch>
            <a:fillRect/>
          </a:stretch>
        </p:blipFill>
        <p:spPr>
          <a:xfrm>
            <a:off x="2144800" y="1226550"/>
            <a:ext cx="4701061" cy="2251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Examples of winning proposals?</a:t>
            </a:r>
            <a:endParaRPr/>
          </a:p>
        </p:txBody>
      </p:sp>
      <p:pic>
        <p:nvPicPr>
          <p:cNvPr id="361" name="Google Shape;361;p48"/>
          <p:cNvPicPr preferRelativeResize="0"/>
          <p:nvPr/>
        </p:nvPicPr>
        <p:blipFill>
          <a:blip r:embed="rId3">
            <a:alphaModFix/>
          </a:blip>
          <a:stretch>
            <a:fillRect/>
          </a:stretch>
        </p:blipFill>
        <p:spPr>
          <a:xfrm>
            <a:off x="1648150" y="1375338"/>
            <a:ext cx="5667375" cy="2124075"/>
          </a:xfrm>
          <a:prstGeom prst="rect">
            <a:avLst/>
          </a:prstGeom>
          <a:noFill/>
          <a:ln>
            <a:noFill/>
          </a:ln>
        </p:spPr>
      </p:pic>
      <p:sp>
        <p:nvSpPr>
          <p:cNvPr id="362" name="Google Shape;362;p48"/>
          <p:cNvSpPr txBox="1"/>
          <p:nvPr>
            <p:ph idx="1" type="body"/>
          </p:nvPr>
        </p:nvSpPr>
        <p:spPr>
          <a:xfrm>
            <a:off x="2105088" y="38637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 not very imaginative. I tend to use the same structure every time. </a:t>
            </a:r>
            <a:endParaRPr/>
          </a:p>
          <a:p>
            <a:pPr indent="-311150" lvl="0" marL="457200" rtl="0" algn="l">
              <a:spcBef>
                <a:spcPts val="1200"/>
              </a:spcBef>
              <a:spcAft>
                <a:spcPts val="0"/>
              </a:spcAft>
              <a:buSzPts val="1300"/>
              <a:buChar char="-"/>
            </a:pPr>
            <a:r>
              <a:rPr lang="en"/>
              <a:t>Enthusiastic opening</a:t>
            </a:r>
            <a:endParaRPr/>
          </a:p>
          <a:p>
            <a:pPr indent="-311150" lvl="0" marL="457200" rtl="0" algn="l">
              <a:spcBef>
                <a:spcPts val="0"/>
              </a:spcBef>
              <a:spcAft>
                <a:spcPts val="0"/>
              </a:spcAft>
              <a:buSzPts val="1300"/>
              <a:buChar char="-"/>
            </a:pPr>
            <a:r>
              <a:rPr lang="en"/>
              <a:t>Proof of previous work/expertise in shipping actual related product</a:t>
            </a:r>
            <a:endParaRPr/>
          </a:p>
          <a:p>
            <a:pPr indent="-311150" lvl="0" marL="457200" rtl="0" algn="l">
              <a:spcBef>
                <a:spcPts val="0"/>
              </a:spcBef>
              <a:spcAft>
                <a:spcPts val="0"/>
              </a:spcAft>
              <a:buSzPts val="1300"/>
              <a:buChar char="-"/>
            </a:pPr>
            <a:r>
              <a:rPr lang="en"/>
              <a:t>Call to action: a discussion to get them started.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Examples of winning proposals?</a:t>
            </a:r>
            <a:endParaRPr/>
          </a:p>
        </p:txBody>
      </p:sp>
      <p:sp>
        <p:nvSpPr>
          <p:cNvPr id="368" name="Google Shape;368;p49"/>
          <p:cNvSpPr txBox="1"/>
          <p:nvPr>
            <p:ph idx="1" type="body"/>
          </p:nvPr>
        </p:nvSpPr>
        <p:spPr>
          <a:xfrm>
            <a:off x="2105088" y="38637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 not very imaginative. I tend to use the same structure every time. </a:t>
            </a:r>
            <a:endParaRPr/>
          </a:p>
          <a:p>
            <a:pPr indent="-311150" lvl="0" marL="457200" rtl="0" algn="l">
              <a:spcBef>
                <a:spcPts val="1200"/>
              </a:spcBef>
              <a:spcAft>
                <a:spcPts val="0"/>
              </a:spcAft>
              <a:buSzPts val="1300"/>
              <a:buChar char="-"/>
            </a:pPr>
            <a:r>
              <a:rPr lang="en"/>
              <a:t>Enthusiastic opening</a:t>
            </a:r>
            <a:endParaRPr/>
          </a:p>
          <a:p>
            <a:pPr indent="-311150" lvl="0" marL="457200" rtl="0" algn="l">
              <a:spcBef>
                <a:spcPts val="0"/>
              </a:spcBef>
              <a:spcAft>
                <a:spcPts val="0"/>
              </a:spcAft>
              <a:buSzPts val="1300"/>
              <a:buChar char="-"/>
            </a:pPr>
            <a:r>
              <a:rPr lang="en"/>
              <a:t>Proof of previous work/expertise in shipping actual related product</a:t>
            </a:r>
            <a:endParaRPr/>
          </a:p>
          <a:p>
            <a:pPr indent="-311150" lvl="0" marL="457200" rtl="0" algn="l">
              <a:spcBef>
                <a:spcPts val="0"/>
              </a:spcBef>
              <a:spcAft>
                <a:spcPts val="0"/>
              </a:spcAft>
              <a:buSzPts val="1300"/>
              <a:buChar char="-"/>
            </a:pPr>
            <a:r>
              <a:rPr lang="en"/>
              <a:t>Call to action: a discussion to get them started.</a:t>
            </a:r>
            <a:endParaRPr/>
          </a:p>
        </p:txBody>
      </p:sp>
      <p:pic>
        <p:nvPicPr>
          <p:cNvPr id="369" name="Google Shape;369;p49"/>
          <p:cNvPicPr preferRelativeResize="0"/>
          <p:nvPr/>
        </p:nvPicPr>
        <p:blipFill rotWithShape="1">
          <a:blip r:embed="rId3">
            <a:alphaModFix/>
          </a:blip>
          <a:srcRect b="4039" l="0" r="0" t="0"/>
          <a:stretch/>
        </p:blipFill>
        <p:spPr>
          <a:xfrm>
            <a:off x="2974475" y="1307850"/>
            <a:ext cx="2848625" cy="21602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You landed the interview...now what?</a:t>
            </a:r>
            <a:endParaRPr/>
          </a:p>
        </p:txBody>
      </p:sp>
      <p:sp>
        <p:nvSpPr>
          <p:cNvPr id="375" name="Google Shape;375;p50"/>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SzPts val="1018"/>
              <a:buNone/>
            </a:pPr>
            <a:r>
              <a:rPr b="1" lang="en" sz="1320"/>
              <a:t>Key goal:</a:t>
            </a:r>
            <a:r>
              <a:rPr lang="en" sz="1320"/>
              <a:t> Convince the client that by hiring you, you’ll make their life </a:t>
            </a:r>
            <a:r>
              <a:rPr i="1" lang="en" sz="1320"/>
              <a:t>easier</a:t>
            </a:r>
            <a:r>
              <a:rPr lang="en" sz="1320"/>
              <a:t> than if they hire someone else.</a:t>
            </a:r>
            <a:endParaRPr sz="1320"/>
          </a:p>
          <a:p>
            <a:pPr indent="0" lvl="0" marL="0" rtl="0" algn="l">
              <a:lnSpc>
                <a:spcPct val="150000"/>
              </a:lnSpc>
              <a:spcBef>
                <a:spcPts val="0"/>
              </a:spcBef>
              <a:spcAft>
                <a:spcPts val="0"/>
              </a:spcAft>
              <a:buSzPts val="1018"/>
              <a:buNone/>
            </a:pPr>
            <a:r>
              <a:t/>
            </a:r>
            <a:endParaRPr sz="1320"/>
          </a:p>
          <a:p>
            <a:pPr indent="-312420" lvl="0" marL="457200" rtl="0" algn="l">
              <a:lnSpc>
                <a:spcPct val="150000"/>
              </a:lnSpc>
              <a:spcBef>
                <a:spcPts val="0"/>
              </a:spcBef>
              <a:spcAft>
                <a:spcPts val="0"/>
              </a:spcAft>
              <a:buSzPts val="1320"/>
              <a:buChar char="-"/>
            </a:pPr>
            <a:r>
              <a:rPr i="1" lang="en" sz="1320"/>
              <a:t>“I get on with Paul better than the other applicants I talked to”</a:t>
            </a:r>
            <a:endParaRPr i="1" sz="1320"/>
          </a:p>
          <a:p>
            <a:pPr indent="-312420" lvl="0" marL="457200" rtl="0" algn="l">
              <a:lnSpc>
                <a:spcPct val="150000"/>
              </a:lnSpc>
              <a:spcBef>
                <a:spcPts val="0"/>
              </a:spcBef>
              <a:spcAft>
                <a:spcPts val="0"/>
              </a:spcAft>
              <a:buSzPts val="1320"/>
              <a:buChar char="-"/>
            </a:pPr>
            <a:r>
              <a:rPr i="1" lang="en" sz="1320"/>
              <a:t>“He has lots of other ideas”</a:t>
            </a:r>
            <a:endParaRPr i="1" sz="1320"/>
          </a:p>
          <a:p>
            <a:pPr indent="-312420" lvl="0" marL="457200" rtl="0" algn="l">
              <a:lnSpc>
                <a:spcPct val="150000"/>
              </a:lnSpc>
              <a:spcBef>
                <a:spcPts val="0"/>
              </a:spcBef>
              <a:spcAft>
                <a:spcPts val="0"/>
              </a:spcAft>
              <a:buSzPts val="1320"/>
              <a:buChar char="-"/>
            </a:pPr>
            <a:r>
              <a:rPr i="1" lang="en" sz="1320"/>
              <a:t>“He understands what we’re trying to do on a deeper level, without me having to explain”</a:t>
            </a:r>
            <a:endParaRPr i="1" sz="1320"/>
          </a:p>
          <a:p>
            <a:pPr indent="-312420" lvl="0" marL="457200" rtl="0" algn="l">
              <a:lnSpc>
                <a:spcPct val="150000"/>
              </a:lnSpc>
              <a:spcBef>
                <a:spcPts val="0"/>
              </a:spcBef>
              <a:spcAft>
                <a:spcPts val="0"/>
              </a:spcAft>
              <a:buSzPts val="1320"/>
              <a:buChar char="-"/>
            </a:pPr>
            <a:r>
              <a:rPr i="1" lang="en" sz="1320"/>
              <a:t>“He’ll be able to work independently without me micro-managing him.”</a:t>
            </a:r>
            <a:endParaRPr i="1" sz="132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Time to talk money</a:t>
            </a:r>
            <a:endParaRPr/>
          </a:p>
        </p:txBody>
      </p:sp>
      <p:sp>
        <p:nvSpPr>
          <p:cNvPr id="381" name="Google Shape;381;p51"/>
          <p:cNvSpPr txBox="1"/>
          <p:nvPr>
            <p:ph idx="1" type="body"/>
          </p:nvPr>
        </p:nvSpPr>
        <p:spPr>
          <a:xfrm>
            <a:off x="13737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eternal conundrum: how do you know how much to charge?</a:t>
            </a:r>
            <a:endParaRPr/>
          </a:p>
          <a:p>
            <a:pPr indent="0" lvl="0" marL="0" rtl="0" algn="l">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Background</a:t>
            </a:r>
            <a:endParaRPr/>
          </a:p>
        </p:txBody>
      </p:sp>
      <p:pic>
        <p:nvPicPr>
          <p:cNvPr id="154" name="Google Shape;154;p16"/>
          <p:cNvPicPr preferRelativeResize="0"/>
          <p:nvPr/>
        </p:nvPicPr>
        <p:blipFill>
          <a:blip r:embed="rId3">
            <a:alphaModFix/>
          </a:blip>
          <a:stretch>
            <a:fillRect/>
          </a:stretch>
        </p:blipFill>
        <p:spPr>
          <a:xfrm>
            <a:off x="777575" y="0"/>
            <a:ext cx="7519227" cy="53273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a:t>
            </a:r>
            <a:r>
              <a:rPr lang="en"/>
              <a:t> note on how to charge</a:t>
            </a:r>
            <a:endParaRPr/>
          </a:p>
        </p:txBody>
      </p:sp>
      <p:sp>
        <p:nvSpPr>
          <p:cNvPr id="387" name="Google Shape;387;p52"/>
          <p:cNvSpPr txBox="1"/>
          <p:nvPr>
            <p:ph idx="1" type="body"/>
          </p:nvPr>
        </p:nvSpPr>
        <p:spPr>
          <a:xfrm>
            <a:off x="373525" y="1384200"/>
            <a:ext cx="7962900" cy="2165700"/>
          </a:xfrm>
          <a:prstGeom prst="rect">
            <a:avLst/>
          </a:prstGeom>
        </p:spPr>
        <p:txBody>
          <a:bodyPr anchorCtr="0" anchor="t" bIns="91425" lIns="91425" spcFirstLastPara="1" rIns="91425" wrap="square" tIns="91425">
            <a:noAutofit/>
          </a:bodyPr>
          <a:lstStyle/>
          <a:p>
            <a:pPr indent="-305435" lvl="0" marL="457200" rtl="0" algn="l">
              <a:lnSpc>
                <a:spcPct val="105000"/>
              </a:lnSpc>
              <a:spcBef>
                <a:spcPts val="0"/>
              </a:spcBef>
              <a:spcAft>
                <a:spcPts val="0"/>
              </a:spcAft>
              <a:buSzPts val="1210"/>
              <a:buChar char="-"/>
            </a:pPr>
            <a:r>
              <a:rPr lang="en" sz="1210"/>
              <a:t>The amount you bill a client and the amount of time+effort you put into the project</a:t>
            </a:r>
            <a:r>
              <a:rPr b="1" lang="en" sz="1210"/>
              <a:t> </a:t>
            </a:r>
            <a:r>
              <a:rPr b="1" i="1" lang="en" sz="1210"/>
              <a:t>should </a:t>
            </a:r>
            <a:r>
              <a:rPr b="1" i="1" lang="en" sz="1210"/>
              <a:t> not be connected*</a:t>
            </a:r>
            <a:endParaRPr b="1" sz="1210"/>
          </a:p>
          <a:p>
            <a:pPr indent="-305435" lvl="0" marL="457200" rtl="0" algn="l">
              <a:lnSpc>
                <a:spcPct val="105000"/>
              </a:lnSpc>
              <a:spcBef>
                <a:spcPts val="0"/>
              </a:spcBef>
              <a:spcAft>
                <a:spcPts val="0"/>
              </a:spcAft>
              <a:buSzPts val="1210"/>
              <a:buChar char="-"/>
            </a:pPr>
            <a:r>
              <a:rPr lang="en" sz="1210"/>
              <a:t>The amount you bill the client should be proportionate to the amount of value the client derives from your work.</a:t>
            </a:r>
            <a:endParaRPr sz="1210"/>
          </a:p>
          <a:p>
            <a:pPr indent="0" lvl="0" marL="914400" rtl="0" algn="l">
              <a:lnSpc>
                <a:spcPct val="105000"/>
              </a:lnSpc>
              <a:spcBef>
                <a:spcPts val="1200"/>
              </a:spcBef>
              <a:spcAft>
                <a:spcPts val="0"/>
              </a:spcAft>
              <a:buNone/>
            </a:pPr>
            <a:r>
              <a:rPr i="1" lang="en" sz="910"/>
              <a:t>* except insofar</a:t>
            </a:r>
            <a:r>
              <a:rPr i="1" lang="en" sz="910"/>
              <a:t> there’s a lower bound you won’t go below</a:t>
            </a:r>
            <a:endParaRPr i="1" sz="910"/>
          </a:p>
          <a:p>
            <a:pPr indent="0" lvl="0" marL="0" rtl="0" algn="l">
              <a:lnSpc>
                <a:spcPct val="105000"/>
              </a:lnSpc>
              <a:spcBef>
                <a:spcPts val="1200"/>
              </a:spcBef>
              <a:spcAft>
                <a:spcPts val="0"/>
              </a:spcAft>
              <a:buSzPts val="770"/>
              <a:buNone/>
            </a:pPr>
            <a:r>
              <a:rPr lang="en" sz="1210"/>
              <a:t>IN OTHER WORDS</a:t>
            </a:r>
            <a:endParaRPr sz="1210"/>
          </a:p>
          <a:p>
            <a:pPr indent="-305435" lvl="0" marL="457200" rtl="0" algn="l">
              <a:lnSpc>
                <a:spcPct val="105000"/>
              </a:lnSpc>
              <a:spcBef>
                <a:spcPts val="1200"/>
              </a:spcBef>
              <a:spcAft>
                <a:spcPts val="0"/>
              </a:spcAft>
              <a:buSzPts val="1210"/>
              <a:buChar char="-"/>
            </a:pPr>
            <a:r>
              <a:rPr b="1" lang="en" sz="1210"/>
              <a:t>Always work on a milestone basis</a:t>
            </a:r>
            <a:r>
              <a:rPr lang="en" sz="1210"/>
              <a:t>. If the client wants something built that they get $100,000/year in value from, they’re going to be willing to pay some fraction of that to you to build it.</a:t>
            </a:r>
            <a:endParaRPr sz="1210"/>
          </a:p>
          <a:p>
            <a:pPr indent="-305435" lvl="0" marL="457200" rtl="0" algn="l">
              <a:lnSpc>
                <a:spcPct val="105000"/>
              </a:lnSpc>
              <a:spcBef>
                <a:spcPts val="0"/>
              </a:spcBef>
              <a:spcAft>
                <a:spcPts val="0"/>
              </a:spcAft>
              <a:buSzPts val="1210"/>
              <a:buChar char="-"/>
            </a:pPr>
            <a:r>
              <a:rPr lang="en" sz="1210"/>
              <a:t>If you know how to do this quickly because you’re smart or you’ve done it before... you </a:t>
            </a:r>
            <a:r>
              <a:rPr i="1" lang="en" sz="1210"/>
              <a:t>could</a:t>
            </a:r>
            <a:r>
              <a:rPr lang="en" sz="1210"/>
              <a:t> charge $100*10 for the ten hours it takes you. </a:t>
            </a:r>
            <a:endParaRPr sz="1210"/>
          </a:p>
          <a:p>
            <a:pPr indent="-305435" lvl="0" marL="457200" rtl="0" algn="l">
              <a:lnSpc>
                <a:spcPct val="105000"/>
              </a:lnSpc>
              <a:spcBef>
                <a:spcPts val="0"/>
              </a:spcBef>
              <a:spcAft>
                <a:spcPts val="0"/>
              </a:spcAft>
              <a:buSzPts val="1210"/>
              <a:buChar char="-"/>
            </a:pPr>
            <a:r>
              <a:rPr i="1" lang="en" sz="1210"/>
              <a:t>Or</a:t>
            </a:r>
            <a:r>
              <a:rPr lang="en" sz="1210"/>
              <a:t> you bill them, say, </a:t>
            </a:r>
            <a:r>
              <a:rPr i="1" lang="en" sz="1210"/>
              <a:t>$25,000</a:t>
            </a:r>
            <a:r>
              <a:rPr lang="en" sz="1210"/>
              <a:t> </a:t>
            </a:r>
            <a:r>
              <a:rPr i="1" lang="en" sz="1210"/>
              <a:t>lump</a:t>
            </a:r>
            <a:r>
              <a:rPr lang="en" sz="1210"/>
              <a:t> for it -- and the client is still happy, because they’re making a 4x profit, and you’re happy because you’ve got 25k for a days work.</a:t>
            </a:r>
            <a:endParaRPr sz="1210"/>
          </a:p>
          <a:p>
            <a:pPr indent="0" lvl="0" marL="0" rtl="0" algn="l">
              <a:lnSpc>
                <a:spcPct val="105000"/>
              </a:lnSpc>
              <a:spcBef>
                <a:spcPts val="1200"/>
              </a:spcBef>
              <a:spcAft>
                <a:spcPts val="1200"/>
              </a:spcAft>
              <a:buNone/>
            </a:pPr>
            <a:r>
              <a:rPr lang="en" sz="1210"/>
              <a:t>Why does this work?</a:t>
            </a:r>
            <a:endParaRPr sz="121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note on how to charge</a:t>
            </a:r>
            <a:endParaRPr/>
          </a:p>
        </p:txBody>
      </p:sp>
      <p:sp>
        <p:nvSpPr>
          <p:cNvPr id="393" name="Google Shape;393;p53"/>
          <p:cNvSpPr txBox="1"/>
          <p:nvPr>
            <p:ph idx="1" type="body"/>
          </p:nvPr>
        </p:nvSpPr>
        <p:spPr>
          <a:xfrm>
            <a:off x="923900" y="1542475"/>
            <a:ext cx="7184400" cy="2007300"/>
          </a:xfrm>
          <a:prstGeom prst="rect">
            <a:avLst/>
          </a:prstGeom>
        </p:spPr>
        <p:txBody>
          <a:bodyPr anchorCtr="0" anchor="t" bIns="91425" lIns="91425" spcFirstLastPara="1" rIns="91425" wrap="square" tIns="91425">
            <a:noAutofit/>
          </a:bodyPr>
          <a:lstStyle/>
          <a:p>
            <a:pPr indent="0" lvl="0" marL="457200" rtl="0" algn="l">
              <a:lnSpc>
                <a:spcPct val="105000"/>
              </a:lnSpc>
              <a:spcBef>
                <a:spcPts val="0"/>
              </a:spcBef>
              <a:spcAft>
                <a:spcPts val="0"/>
              </a:spcAft>
              <a:buNone/>
            </a:pPr>
            <a:r>
              <a:t/>
            </a:r>
            <a:endParaRPr sz="1210"/>
          </a:p>
          <a:p>
            <a:pPr indent="-305435" lvl="0" marL="457200" rtl="0" algn="l">
              <a:lnSpc>
                <a:spcPct val="105000"/>
              </a:lnSpc>
              <a:spcBef>
                <a:spcPts val="1200"/>
              </a:spcBef>
              <a:spcAft>
                <a:spcPts val="0"/>
              </a:spcAft>
              <a:buSzPts val="1210"/>
              <a:buChar char="-"/>
            </a:pPr>
            <a:r>
              <a:rPr lang="en" sz="1210"/>
              <a:t>If you are confident enough in your work to charge a fixed price, conversations with the client become really easy:</a:t>
            </a:r>
            <a:r>
              <a:rPr b="1" lang="en" sz="1210"/>
              <a:t> "Is it worth $X to you for me to do Y?"</a:t>
            </a:r>
            <a:endParaRPr b="1" sz="1210"/>
          </a:p>
          <a:p>
            <a:pPr indent="0" lvl="0" marL="0" rtl="0" algn="l">
              <a:lnSpc>
                <a:spcPct val="105000"/>
              </a:lnSpc>
              <a:spcBef>
                <a:spcPts val="1200"/>
              </a:spcBef>
              <a:spcAft>
                <a:spcPts val="0"/>
              </a:spcAft>
              <a:buNone/>
            </a:pPr>
            <a:r>
              <a:t/>
            </a:r>
            <a:endParaRPr b="1" sz="1210"/>
          </a:p>
          <a:p>
            <a:pPr indent="-305435" lvl="0" marL="457200" rtl="0" algn="l">
              <a:lnSpc>
                <a:spcPct val="105000"/>
              </a:lnSpc>
              <a:spcBef>
                <a:spcPts val="1200"/>
              </a:spcBef>
              <a:spcAft>
                <a:spcPts val="0"/>
              </a:spcAft>
              <a:buSzPts val="1210"/>
              <a:buChar char="-"/>
            </a:pPr>
            <a:r>
              <a:rPr b="1" lang="en" sz="1210"/>
              <a:t>Most clients have a good sense of the answer to that question.</a:t>
            </a:r>
            <a:r>
              <a:rPr lang="en" sz="1210"/>
              <a:t> If they don't, it’s a red flag and there’s a good chance you don't want to work with them anyway.</a:t>
            </a:r>
            <a:endParaRPr sz="121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4"/>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know how much value you’re bringing?</a:t>
            </a:r>
            <a:endParaRPr/>
          </a:p>
        </p:txBody>
      </p:sp>
      <p:sp>
        <p:nvSpPr>
          <p:cNvPr id="399" name="Google Shape;399;p54"/>
          <p:cNvSpPr txBox="1"/>
          <p:nvPr>
            <p:ph idx="1" type="body"/>
          </p:nvPr>
        </p:nvSpPr>
        <p:spPr>
          <a:xfrm>
            <a:off x="923900" y="1542475"/>
            <a:ext cx="7184400" cy="2007300"/>
          </a:xfrm>
          <a:prstGeom prst="rect">
            <a:avLst/>
          </a:prstGeom>
        </p:spPr>
        <p:txBody>
          <a:bodyPr anchorCtr="0" anchor="t" bIns="91425" lIns="91425" spcFirstLastPara="1" rIns="91425" wrap="square" tIns="91425">
            <a:noAutofit/>
          </a:bodyPr>
          <a:lstStyle/>
          <a:p>
            <a:pPr indent="-305435" lvl="0" marL="457200" rtl="0" algn="l">
              <a:lnSpc>
                <a:spcPct val="105000"/>
              </a:lnSpc>
              <a:spcBef>
                <a:spcPts val="0"/>
              </a:spcBef>
              <a:spcAft>
                <a:spcPts val="0"/>
              </a:spcAft>
              <a:buSzPts val="1210"/>
              <a:buChar char="-"/>
            </a:pPr>
            <a:r>
              <a:rPr lang="en" sz="1210"/>
              <a:t>Try and estimate how much value your work will bring the client</a:t>
            </a:r>
            <a:endParaRPr sz="1210"/>
          </a:p>
          <a:p>
            <a:pPr indent="-305435" lvl="1" marL="1371600" rtl="0" algn="l">
              <a:lnSpc>
                <a:spcPct val="105000"/>
              </a:lnSpc>
              <a:spcBef>
                <a:spcPts val="0"/>
              </a:spcBef>
              <a:spcAft>
                <a:spcPts val="0"/>
              </a:spcAft>
              <a:buSzPts val="1210"/>
              <a:buChar char="-"/>
            </a:pPr>
            <a:r>
              <a:rPr i="1" lang="en" sz="1210"/>
              <a:t>“How many users will this SAAS product have?”</a:t>
            </a:r>
            <a:r>
              <a:rPr lang="en" sz="1210"/>
              <a:t> → estimate client revenue from pricing for SAAS</a:t>
            </a:r>
            <a:endParaRPr sz="1210"/>
          </a:p>
          <a:p>
            <a:pPr indent="-305435" lvl="1" marL="1371600" rtl="0" algn="l">
              <a:lnSpc>
                <a:spcPct val="105000"/>
              </a:lnSpc>
              <a:spcBef>
                <a:spcPts val="0"/>
              </a:spcBef>
              <a:spcAft>
                <a:spcPts val="0"/>
              </a:spcAft>
              <a:buSzPts val="1210"/>
              <a:buChar char="-"/>
            </a:pPr>
            <a:r>
              <a:rPr i="1" lang="en" sz="1210"/>
              <a:t>“Oh you want me to build an iOS app to go along side your Android one? Neat!”</a:t>
            </a:r>
            <a:r>
              <a:rPr lang="en" sz="1210"/>
              <a:t> → Check the Android app usage, calculate guesstimate of iOS usage.</a:t>
            </a:r>
            <a:endParaRPr sz="1210"/>
          </a:p>
          <a:p>
            <a:pPr indent="-305435" lvl="1" marL="1371600" rtl="0" algn="l">
              <a:lnSpc>
                <a:spcPct val="105000"/>
              </a:lnSpc>
              <a:spcBef>
                <a:spcPts val="0"/>
              </a:spcBef>
              <a:spcAft>
                <a:spcPts val="0"/>
              </a:spcAft>
              <a:buSzPts val="1210"/>
              <a:buChar char="-"/>
            </a:pPr>
            <a:r>
              <a:rPr lang="en" sz="1210"/>
              <a:t>Google the company: VC funding? </a:t>
            </a:r>
            <a:r>
              <a:rPr lang="en" sz="1210"/>
              <a:t>Acquisitions</a:t>
            </a:r>
            <a:r>
              <a:rPr lang="en" sz="1210"/>
              <a:t>? Check Companies House etc.</a:t>
            </a:r>
            <a:endParaRPr sz="1210"/>
          </a:p>
          <a:p>
            <a:pPr indent="0" lvl="0" marL="0" rtl="0" algn="l">
              <a:lnSpc>
                <a:spcPct val="105000"/>
              </a:lnSpc>
              <a:spcBef>
                <a:spcPts val="1200"/>
              </a:spcBef>
              <a:spcAft>
                <a:spcPts val="1200"/>
              </a:spcAft>
              <a:buNone/>
            </a:pPr>
            <a:r>
              <a:rPr lang="en" sz="1210"/>
              <a:t>From there, estimate (at least to a number of zeros) how </a:t>
            </a:r>
            <a:r>
              <a:rPr lang="en" sz="1210"/>
              <a:t>valuable</a:t>
            </a:r>
            <a:r>
              <a:rPr lang="en" sz="1210"/>
              <a:t> your work will be to them. Then, that lets you </a:t>
            </a:r>
            <a:r>
              <a:rPr lang="en" sz="1210"/>
              <a:t>figure</a:t>
            </a:r>
            <a:r>
              <a:rPr lang="en" sz="1210"/>
              <a:t> out how much to charge them. </a:t>
            </a:r>
            <a:endParaRPr sz="121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Pick a number.</a:t>
            </a:r>
            <a:endParaRPr/>
          </a:p>
        </p:txBody>
      </p:sp>
      <p:sp>
        <p:nvSpPr>
          <p:cNvPr id="405" name="Google Shape;405;p55"/>
          <p:cNvSpPr txBox="1"/>
          <p:nvPr>
            <p:ph idx="1" type="body"/>
          </p:nvPr>
        </p:nvSpPr>
        <p:spPr>
          <a:xfrm>
            <a:off x="1297500" y="1567550"/>
            <a:ext cx="7158900" cy="2911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t>Rule of thumb</a:t>
            </a:r>
            <a:r>
              <a:rPr lang="en"/>
              <a:t>: ask for more. You’re not asking </a:t>
            </a:r>
            <a:r>
              <a:rPr lang="en"/>
              <a:t>enough</a:t>
            </a:r>
            <a:r>
              <a:rPr lang="en"/>
              <a:t>. </a:t>
            </a:r>
            <a:endParaRPr/>
          </a:p>
          <a:p>
            <a:pPr indent="0" lvl="0" marL="0" rtl="0" algn="l">
              <a:spcBef>
                <a:spcPts val="1200"/>
              </a:spcBef>
              <a:spcAft>
                <a:spcPts val="0"/>
              </a:spcAft>
              <a:buNone/>
            </a:pPr>
            <a:r>
              <a:rPr i="1" lang="en"/>
              <a:t>(How do I know that? </a:t>
            </a:r>
            <a:r>
              <a:rPr i="1" lang="en"/>
              <a:t>If you were billing the most you could, you wouldn’t be listening to this talk for tips. </a:t>
            </a:r>
            <a:r>
              <a:rPr i="1" lang="en"/>
              <a:t>)</a:t>
            </a:r>
            <a:endParaRPr i="1"/>
          </a:p>
          <a:p>
            <a:pPr indent="0" lvl="0" marL="457200" rtl="0" algn="l">
              <a:spcBef>
                <a:spcPts val="1200"/>
              </a:spcBef>
              <a:spcAft>
                <a:spcPts val="0"/>
              </a:spcAft>
              <a:buNone/>
            </a:pPr>
            <a:r>
              <a:t/>
            </a:r>
            <a:endParaRPr/>
          </a:p>
          <a:p>
            <a:pPr indent="0" lvl="0" marL="0" rtl="0" algn="l">
              <a:spcBef>
                <a:spcPts val="1200"/>
              </a:spcBef>
              <a:spcAft>
                <a:spcPts val="0"/>
              </a:spcAft>
              <a:buNone/>
            </a:pPr>
            <a:r>
              <a:rPr b="1" lang="en"/>
              <a:t>General tips:</a:t>
            </a:r>
            <a:endParaRPr b="1"/>
          </a:p>
          <a:p>
            <a:pPr indent="-311150" lvl="0" marL="457200" rtl="0" algn="l">
              <a:spcBef>
                <a:spcPts val="1200"/>
              </a:spcBef>
              <a:spcAft>
                <a:spcPts val="0"/>
              </a:spcAft>
              <a:buSzPts val="1300"/>
              <a:buChar char="-"/>
            </a:pPr>
            <a:r>
              <a:rPr lang="en"/>
              <a:t>Be confident and assertive with your $ figure. You’re the expert. You say what your work is worth. Be prepared to back up why your work is worth that much.</a:t>
            </a:r>
            <a:endParaRPr/>
          </a:p>
          <a:p>
            <a:pPr indent="-311150" lvl="0" marL="457200" rtl="0" algn="l">
              <a:spcBef>
                <a:spcPts val="0"/>
              </a:spcBef>
              <a:spcAft>
                <a:spcPts val="0"/>
              </a:spcAft>
              <a:buSzPts val="1300"/>
              <a:buChar char="-"/>
            </a:pPr>
            <a:r>
              <a:rPr lang="en"/>
              <a:t>The more expensive the project: the better the client. My most annoying clients have always been the cheapest.</a:t>
            </a:r>
            <a:endParaRPr/>
          </a:p>
          <a:p>
            <a:pPr indent="-311150" lvl="0" marL="457200" rtl="0" algn="l">
              <a:spcBef>
                <a:spcPts val="0"/>
              </a:spcBef>
              <a:spcAft>
                <a:spcPts val="0"/>
              </a:spcAft>
              <a:buSzPts val="1300"/>
              <a:buChar char="-"/>
            </a:pPr>
            <a:r>
              <a:rPr lang="en"/>
              <a:t>The more you charge, the more seriously people take you. </a:t>
            </a:r>
            <a:endParaRPr/>
          </a:p>
          <a:p>
            <a:pPr indent="-311150" lvl="0" marL="457200" rtl="0" algn="l">
              <a:spcBef>
                <a:spcPts val="0"/>
              </a:spcBef>
              <a:spcAft>
                <a:spcPts val="0"/>
              </a:spcAft>
              <a:buSzPts val="1300"/>
              <a:buChar char="-"/>
            </a:pPr>
            <a:r>
              <a:rPr lang="en"/>
              <a:t>You’ll be too expensive for many people. </a:t>
            </a:r>
            <a:r>
              <a:rPr b="1" lang="en"/>
              <a:t>That’s fine.</a:t>
            </a:r>
            <a:endParaRPr b="1"/>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After the call</a:t>
            </a:r>
            <a:endParaRPr/>
          </a:p>
        </p:txBody>
      </p:sp>
      <p:sp>
        <p:nvSpPr>
          <p:cNvPr id="411" name="Google Shape;411;p5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Do a followup message </a:t>
            </a:r>
            <a:r>
              <a:rPr i="1" lang="en"/>
              <a:t>(“hey, thanks for the call, super interesting project, I’m really excited to be working with you”)</a:t>
            </a:r>
            <a:endParaRPr i="1"/>
          </a:p>
          <a:p>
            <a:pPr indent="-311150" lvl="0" marL="457200" rtl="0" algn="l">
              <a:spcBef>
                <a:spcPts val="0"/>
              </a:spcBef>
              <a:spcAft>
                <a:spcPts val="0"/>
              </a:spcAft>
              <a:buSzPts val="1300"/>
              <a:buChar char="-"/>
            </a:pPr>
            <a:r>
              <a:rPr lang="en"/>
              <a:t>Confirm your $. Research and figure out a concrete billable amount.</a:t>
            </a:r>
            <a:endParaRPr/>
          </a:p>
          <a:p>
            <a:pPr indent="-311150" lvl="0" marL="457200" rtl="0" algn="l">
              <a:spcBef>
                <a:spcPts val="0"/>
              </a:spcBef>
              <a:spcAft>
                <a:spcPts val="0"/>
              </a:spcAft>
              <a:buSzPts val="1300"/>
              <a:buChar char="-"/>
            </a:pPr>
            <a:r>
              <a:rPr lang="en"/>
              <a:t>Send over a written development plan/spec ASAP. I have a set of Google Docs templates that make this easy. Pad it out with “concept” images to bulk up the page count.</a:t>
            </a:r>
            <a:endParaRPr/>
          </a:p>
          <a:p>
            <a:pPr indent="-311150" lvl="0" marL="457200" rtl="0" algn="l">
              <a:spcBef>
                <a:spcPts val="0"/>
              </a:spcBef>
              <a:spcAft>
                <a:spcPts val="0"/>
              </a:spcAft>
              <a:buSzPts val="1300"/>
              <a:buChar char="-"/>
            </a:pPr>
            <a:r>
              <a:rPr lang="en"/>
              <a:t>If they’re on the fence about confirming: don’t be afraid to apply some FOMO time pressure.</a:t>
            </a:r>
            <a:r>
              <a:rPr i="1" lang="en"/>
              <a:t> “Hey, I’ve got other projects who want to start at the same time, let me know if this is going ahead”</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if you didn’t get it?</a:t>
            </a:r>
            <a:endParaRPr/>
          </a:p>
        </p:txBody>
      </p:sp>
      <p:sp>
        <p:nvSpPr>
          <p:cNvPr id="417" name="Google Shape;417;p57"/>
          <p:cNvSpPr txBox="1"/>
          <p:nvPr>
            <p:ph idx="1" type="body"/>
          </p:nvPr>
        </p:nvSpPr>
        <p:spPr>
          <a:xfrm>
            <a:off x="1297500" y="942175"/>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You’re </a:t>
            </a:r>
            <a:r>
              <a:rPr lang="en"/>
              <a:t>excellent</a:t>
            </a:r>
            <a:r>
              <a:rPr lang="en"/>
              <a:t> at what you do and the client loved you. </a:t>
            </a:r>
            <a:r>
              <a:rPr b="1" lang="en"/>
              <a:t>But it didn’t quite all come together.</a:t>
            </a:r>
            <a:endParaRPr b="1"/>
          </a:p>
          <a:p>
            <a:pPr indent="0" lvl="0" marL="0" rtl="0" algn="l">
              <a:spcBef>
                <a:spcPts val="1200"/>
              </a:spcBef>
              <a:spcAft>
                <a:spcPts val="0"/>
              </a:spcAft>
              <a:buNone/>
            </a:pPr>
            <a:r>
              <a:rPr lang="en"/>
              <a:t>Follow up with them later. They’re part of your network now! Set reminders so you don’t forget. </a:t>
            </a:r>
            <a:endParaRPr/>
          </a:p>
          <a:p>
            <a:pPr indent="-311150" lvl="0" marL="457200" rtl="0" algn="l">
              <a:spcBef>
                <a:spcPts val="1200"/>
              </a:spcBef>
              <a:spcAft>
                <a:spcPts val="0"/>
              </a:spcAft>
              <a:buSzPts val="1300"/>
              <a:buChar char="-"/>
            </a:pPr>
            <a:r>
              <a:rPr lang="en"/>
              <a:t>Every Monday I spend some time following up with past clients and prospective clients. I have them up to six months out.  </a:t>
            </a:r>
            <a:r>
              <a:rPr b="1" lang="en"/>
              <a:t>Annoying? Perhaps. </a:t>
            </a:r>
            <a:r>
              <a:rPr lang="en"/>
              <a:t>But reminding a client that you exist can convert into fresh projects a </a:t>
            </a:r>
            <a:r>
              <a:rPr i="1" lang="en"/>
              <a:t>long</a:t>
            </a:r>
            <a:r>
              <a:rPr lang="en"/>
              <a:t> time down the line. </a:t>
            </a:r>
            <a:endParaRPr/>
          </a:p>
        </p:txBody>
      </p:sp>
      <p:pic>
        <p:nvPicPr>
          <p:cNvPr id="418" name="Google Shape;418;p57"/>
          <p:cNvPicPr preferRelativeResize="0"/>
          <p:nvPr/>
        </p:nvPicPr>
        <p:blipFill>
          <a:blip r:embed="rId3">
            <a:alphaModFix/>
          </a:blip>
          <a:stretch>
            <a:fillRect/>
          </a:stretch>
        </p:blipFill>
        <p:spPr>
          <a:xfrm>
            <a:off x="1963600" y="2571750"/>
            <a:ext cx="6193724" cy="23111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 conclusion</a:t>
            </a:r>
            <a:endParaRPr/>
          </a:p>
        </p:txBody>
      </p:sp>
      <p:sp>
        <p:nvSpPr>
          <p:cNvPr id="424" name="Google Shape;424;p5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Finding jobs: </a:t>
            </a:r>
            <a:r>
              <a:rPr lang="en"/>
              <a:t>Be selective but fast</a:t>
            </a:r>
            <a:endParaRPr/>
          </a:p>
          <a:p>
            <a:pPr indent="-311150" lvl="0" marL="457200" rtl="0" algn="l">
              <a:spcBef>
                <a:spcPts val="0"/>
              </a:spcBef>
              <a:spcAft>
                <a:spcPts val="0"/>
              </a:spcAft>
              <a:buSzPts val="1300"/>
              <a:buChar char="-"/>
            </a:pPr>
            <a:r>
              <a:rPr b="1" lang="en"/>
              <a:t>Proposal</a:t>
            </a:r>
            <a:r>
              <a:rPr lang="en"/>
              <a:t>: Sound human, friendly, get on a call ASAP</a:t>
            </a:r>
            <a:endParaRPr/>
          </a:p>
          <a:p>
            <a:pPr indent="-311150" lvl="0" marL="457200" rtl="0" algn="l">
              <a:spcBef>
                <a:spcPts val="0"/>
              </a:spcBef>
              <a:spcAft>
                <a:spcPts val="0"/>
              </a:spcAft>
              <a:buSzPts val="1300"/>
              <a:buChar char="-"/>
            </a:pPr>
            <a:r>
              <a:rPr b="1" lang="en"/>
              <a:t>Interview</a:t>
            </a:r>
            <a:r>
              <a:rPr lang="en"/>
              <a:t>: Convince the client that hiring you will make their life </a:t>
            </a:r>
            <a:r>
              <a:rPr lang="en"/>
              <a:t>easier and better</a:t>
            </a:r>
            <a:r>
              <a:rPr lang="en"/>
              <a:t>. Talk about money </a:t>
            </a:r>
            <a:r>
              <a:rPr i="1" lang="en"/>
              <a:t>only</a:t>
            </a:r>
            <a:r>
              <a:rPr lang="en"/>
              <a:t> once they’re convinced of your excellence.</a:t>
            </a:r>
            <a:endParaRPr/>
          </a:p>
          <a:p>
            <a:pPr indent="-311150" lvl="0" marL="457200" rtl="0" algn="l">
              <a:spcBef>
                <a:spcPts val="0"/>
              </a:spcBef>
              <a:spcAft>
                <a:spcPts val="0"/>
              </a:spcAft>
              <a:buSzPts val="1300"/>
              <a:buChar char="-"/>
            </a:pPr>
            <a:r>
              <a:rPr b="1" lang="en"/>
              <a:t>After the call: </a:t>
            </a:r>
            <a:r>
              <a:rPr lang="en"/>
              <a:t>Follow up promptly with </a:t>
            </a:r>
            <a:r>
              <a:rPr lang="en"/>
              <a:t>professional</a:t>
            </a:r>
            <a:r>
              <a:rPr lang="en"/>
              <a:t> </a:t>
            </a:r>
            <a:r>
              <a:rPr lang="en"/>
              <a:t>specifications</a:t>
            </a:r>
            <a:r>
              <a:rPr lang="en"/>
              <a:t> and docs. </a:t>
            </a:r>
            <a:endParaRPr/>
          </a:p>
          <a:p>
            <a:pPr indent="-311150" lvl="0" marL="457200" rtl="0" algn="l">
              <a:spcBef>
                <a:spcPts val="0"/>
              </a:spcBef>
              <a:spcAft>
                <a:spcPts val="0"/>
              </a:spcAft>
              <a:buSzPts val="1300"/>
              <a:buChar char="-"/>
            </a:pPr>
            <a:r>
              <a:rPr b="1" lang="en"/>
              <a:t>Later: </a:t>
            </a:r>
            <a:r>
              <a:rPr lang="en"/>
              <a:t>Keep in contact. Network!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9"/>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Questions?</a:t>
            </a:r>
            <a:endParaRPr/>
          </a:p>
        </p:txBody>
      </p:sp>
      <p:sp>
        <p:nvSpPr>
          <p:cNvPr id="430" name="Google Shape;430;p59"/>
          <p:cNvSpPr txBox="1"/>
          <p:nvPr>
            <p:ph idx="1" type="subTitle"/>
          </p:nvPr>
        </p:nvSpPr>
        <p:spPr>
          <a:xfrm>
            <a:off x="3677525" y="2468275"/>
            <a:ext cx="3470700" cy="107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solidFill>
                  <a:schemeClr val="hlink"/>
                </a:solidFill>
                <a:hlinkClick r:id="rId3"/>
              </a:rPr>
              <a:t>paul@bieh.net</a:t>
            </a:r>
            <a:r>
              <a:rPr b="1" lang="en"/>
              <a:t>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u="sng">
                <a:solidFill>
                  <a:schemeClr val="hlink"/>
                </a:solidFill>
                <a:hlinkClick r:id="rId4"/>
              </a:rPr>
              <a:t>https://paulh.consulting</a:t>
            </a:r>
            <a:r>
              <a:rPr b="1" lang="en"/>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17"/>
          <p:cNvPicPr preferRelativeResize="0"/>
          <p:nvPr/>
        </p:nvPicPr>
        <p:blipFill>
          <a:blip r:embed="rId3">
            <a:alphaModFix/>
          </a:blip>
          <a:stretch>
            <a:fillRect/>
          </a:stretch>
        </p:blipFill>
        <p:spPr>
          <a:xfrm>
            <a:off x="777575" y="0"/>
            <a:ext cx="7519227" cy="5327350"/>
          </a:xfrm>
          <a:prstGeom prst="rect">
            <a:avLst/>
          </a:prstGeom>
          <a:noFill/>
          <a:ln>
            <a:noFill/>
          </a:ln>
        </p:spPr>
      </p:pic>
      <p:sp>
        <p:nvSpPr>
          <p:cNvPr id="160" name="Google Shape;160;p1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Background</a:t>
            </a:r>
            <a:endParaRPr/>
          </a:p>
        </p:txBody>
      </p:sp>
      <p:pic>
        <p:nvPicPr>
          <p:cNvPr id="161" name="Google Shape;161;p17"/>
          <p:cNvPicPr preferRelativeResize="0"/>
          <p:nvPr/>
        </p:nvPicPr>
        <p:blipFill>
          <a:blip r:embed="rId4">
            <a:alphaModFix/>
          </a:blip>
          <a:stretch>
            <a:fillRect/>
          </a:stretch>
        </p:blipFill>
        <p:spPr>
          <a:xfrm>
            <a:off x="290674" y="382525"/>
            <a:ext cx="6083077" cy="4562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18"/>
          <p:cNvPicPr preferRelativeResize="0"/>
          <p:nvPr/>
        </p:nvPicPr>
        <p:blipFill>
          <a:blip r:embed="rId3">
            <a:alphaModFix/>
          </a:blip>
          <a:stretch>
            <a:fillRect/>
          </a:stretch>
        </p:blipFill>
        <p:spPr>
          <a:xfrm>
            <a:off x="777575" y="0"/>
            <a:ext cx="7519227" cy="5327350"/>
          </a:xfrm>
          <a:prstGeom prst="rect">
            <a:avLst/>
          </a:prstGeom>
          <a:noFill/>
          <a:ln>
            <a:noFill/>
          </a:ln>
        </p:spPr>
      </p:pic>
      <p:sp>
        <p:nvSpPr>
          <p:cNvPr id="167" name="Google Shape;167;p1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Background</a:t>
            </a:r>
            <a:endParaRPr/>
          </a:p>
        </p:txBody>
      </p:sp>
      <p:pic>
        <p:nvPicPr>
          <p:cNvPr id="168" name="Google Shape;168;p18"/>
          <p:cNvPicPr preferRelativeResize="0"/>
          <p:nvPr/>
        </p:nvPicPr>
        <p:blipFill>
          <a:blip r:embed="rId4">
            <a:alphaModFix/>
          </a:blip>
          <a:stretch>
            <a:fillRect/>
          </a:stretch>
        </p:blipFill>
        <p:spPr>
          <a:xfrm>
            <a:off x="290667" y="382525"/>
            <a:ext cx="6083077" cy="4562300"/>
          </a:xfrm>
          <a:prstGeom prst="rect">
            <a:avLst/>
          </a:prstGeom>
          <a:noFill/>
          <a:ln>
            <a:noFill/>
          </a:ln>
        </p:spPr>
      </p:pic>
      <p:pic>
        <p:nvPicPr>
          <p:cNvPr id="169" name="Google Shape;169;p18"/>
          <p:cNvPicPr preferRelativeResize="0"/>
          <p:nvPr/>
        </p:nvPicPr>
        <p:blipFill>
          <a:blip r:embed="rId5">
            <a:alphaModFix/>
          </a:blip>
          <a:stretch>
            <a:fillRect/>
          </a:stretch>
        </p:blipFill>
        <p:spPr>
          <a:xfrm>
            <a:off x="4899202" y="0"/>
            <a:ext cx="4113796"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Background</a:t>
            </a:r>
            <a:endParaRPr/>
          </a:p>
        </p:txBody>
      </p:sp>
      <p:pic>
        <p:nvPicPr>
          <p:cNvPr id="175" name="Google Shape;175;p19"/>
          <p:cNvPicPr preferRelativeResize="0"/>
          <p:nvPr/>
        </p:nvPicPr>
        <p:blipFill>
          <a:blip r:embed="rId3">
            <a:alphaModFix/>
          </a:blip>
          <a:stretch>
            <a:fillRect/>
          </a:stretch>
        </p:blipFill>
        <p:spPr>
          <a:xfrm>
            <a:off x="25375" y="1420150"/>
            <a:ext cx="5088425" cy="3806400"/>
          </a:xfrm>
          <a:prstGeom prst="rect">
            <a:avLst/>
          </a:prstGeom>
          <a:noFill/>
          <a:ln>
            <a:noFill/>
          </a:ln>
        </p:spPr>
      </p:pic>
      <p:pic>
        <p:nvPicPr>
          <p:cNvPr id="176" name="Google Shape;176;p19"/>
          <p:cNvPicPr preferRelativeResize="0"/>
          <p:nvPr/>
        </p:nvPicPr>
        <p:blipFill>
          <a:blip r:embed="rId4">
            <a:alphaModFix/>
          </a:blip>
          <a:stretch>
            <a:fillRect/>
          </a:stretch>
        </p:blipFill>
        <p:spPr>
          <a:xfrm>
            <a:off x="4878917" y="1420150"/>
            <a:ext cx="4188882" cy="38064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On Upwork before it was Upwork! </a:t>
            </a:r>
            <a:endParaRPr/>
          </a:p>
        </p:txBody>
      </p:sp>
      <p:pic>
        <p:nvPicPr>
          <p:cNvPr id="182" name="Google Shape;182;p20"/>
          <p:cNvPicPr preferRelativeResize="0"/>
          <p:nvPr/>
        </p:nvPicPr>
        <p:blipFill>
          <a:blip r:embed="rId3">
            <a:alphaModFix/>
          </a:blip>
          <a:stretch>
            <a:fillRect/>
          </a:stretch>
        </p:blipFill>
        <p:spPr>
          <a:xfrm>
            <a:off x="324638" y="1923200"/>
            <a:ext cx="4117125" cy="1714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On Upwork: 2011 to 2021</a:t>
            </a:r>
            <a:endParaRPr/>
          </a:p>
        </p:txBody>
      </p:sp>
      <p:pic>
        <p:nvPicPr>
          <p:cNvPr id="188" name="Google Shape;188;p21"/>
          <p:cNvPicPr preferRelativeResize="0"/>
          <p:nvPr/>
        </p:nvPicPr>
        <p:blipFill>
          <a:blip r:embed="rId3">
            <a:alphaModFix/>
          </a:blip>
          <a:stretch>
            <a:fillRect/>
          </a:stretch>
        </p:blipFill>
        <p:spPr>
          <a:xfrm>
            <a:off x="245875" y="1307850"/>
            <a:ext cx="4274652" cy="2944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